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8288000" cy="10287000"/>
  <p:notesSz cx="6858000" cy="9144000"/>
  <p:embeddedFontLst>
    <p:embeddedFont>
      <p:font typeface="Bebas Neue" panose="020B0604020202020204" charset="0"/>
      <p:regular r:id="rId22"/>
    </p:embeddedFont>
    <p:embeddedFont>
      <p:font typeface="Calibri" panose="020F0502020204030204" pitchFamily="34" charset="0"/>
      <p:regular r:id="rId23"/>
      <p:bold r:id="rId24"/>
      <p:italic r:id="rId25"/>
      <p:boldItalic r:id="rId26"/>
    </p:embeddedFont>
    <p:embeddedFont>
      <p:font typeface="Helvetica" panose="020B0604020202020204" pitchFamily="34" charset="0"/>
      <p:regular r:id="rId27"/>
      <p:bold r:id="rId28"/>
      <p:italic r:id="rId29"/>
      <p:boldItalic r:id="rId30"/>
    </p:embeddedFont>
    <p:embeddedFont>
      <p:font typeface="Helvetica Bold" panose="020B0604020202020204" charset="0"/>
      <p:regular r:id="rId31"/>
    </p:embeddedFont>
    <p:embeddedFont>
      <p:font typeface="Helvetica Now" panose="020B0604020202020204" charset="0"/>
      <p:regular r:id="rId32"/>
    </p:embeddedFont>
    <p:embeddedFont>
      <p:font typeface="Helvetica Now Heavy" panose="020B0604020202020204" charset="0"/>
      <p:regular r:id="rId33"/>
    </p:embeddedFont>
    <p:embeddedFont>
      <p:font typeface="Lost in south" panose="020B0604020202020204" charset="0"/>
      <p:regular r:id="rId34"/>
    </p:embeddedFont>
    <p:embeddedFont>
      <p:font typeface="Montserrat" panose="00000500000000000000" pitchFamily="2" charset="0"/>
      <p:regular r:id="rId35"/>
      <p:bold r:id="rId36"/>
    </p:embeddedFont>
    <p:embeddedFont>
      <p:font typeface="ObelixPro" panose="020B0604020202020204" charset="0"/>
      <p:regular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104" d="100"/>
          <a:sy n="104" d="100"/>
        </p:scale>
        <p:origin x="46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13.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8.svg"/><Relationship Id="rId5" Type="http://schemas.openxmlformats.org/officeDocument/2006/relationships/image" Target="../media/image12.sv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83333" b="-83333"/>
            </a:stretch>
          </a:blipFill>
        </p:spPr>
      </p:sp>
      <p:sp>
        <p:nvSpPr>
          <p:cNvPr id="3" name="TextBox 3"/>
          <p:cNvSpPr txBox="1"/>
          <p:nvPr/>
        </p:nvSpPr>
        <p:spPr>
          <a:xfrm>
            <a:off x="3493346" y="2144023"/>
            <a:ext cx="11301307" cy="4777239"/>
          </a:xfrm>
          <a:prstGeom prst="rect">
            <a:avLst/>
          </a:prstGeom>
        </p:spPr>
        <p:txBody>
          <a:bodyPr lIns="0" tIns="0" rIns="0" bIns="0" rtlCol="0" anchor="t">
            <a:spAutoFit/>
          </a:bodyPr>
          <a:lstStyle/>
          <a:p>
            <a:pPr algn="ctr">
              <a:lnSpc>
                <a:spcPts val="17375"/>
              </a:lnSpc>
            </a:pPr>
            <a:r>
              <a:rPr lang="en-US" sz="21451" b="1" spc="-1523">
                <a:solidFill>
                  <a:srgbClr val="FEFEFE"/>
                </a:solidFill>
                <a:latin typeface="Helvetica Bold"/>
                <a:ea typeface="Helvetica Bold"/>
                <a:cs typeface="Helvetica Bold"/>
                <a:sym typeface="Helvetica Bold"/>
              </a:rPr>
              <a:t>Creating</a:t>
            </a:r>
          </a:p>
          <a:p>
            <a:pPr algn="ctr">
              <a:lnSpc>
                <a:spcPts val="17375"/>
              </a:lnSpc>
            </a:pPr>
            <a:r>
              <a:rPr lang="en-US" sz="21451" b="1" spc="-1523">
                <a:solidFill>
                  <a:srgbClr val="FEFEFE"/>
                </a:solidFill>
                <a:latin typeface="Helvetica Bold"/>
                <a:ea typeface="Helvetica Bold"/>
                <a:cs typeface="Helvetica Bold"/>
                <a:sym typeface="Helvetica Bold"/>
              </a:rPr>
              <a:t>Culture</a:t>
            </a:r>
          </a:p>
        </p:txBody>
      </p:sp>
      <p:sp>
        <p:nvSpPr>
          <p:cNvPr id="4" name="TextBox 4"/>
          <p:cNvSpPr txBox="1"/>
          <p:nvPr/>
        </p:nvSpPr>
        <p:spPr>
          <a:xfrm>
            <a:off x="1028700" y="9182100"/>
            <a:ext cx="2892542" cy="467684"/>
          </a:xfrm>
          <a:prstGeom prst="rect">
            <a:avLst/>
          </a:prstGeom>
        </p:spPr>
        <p:txBody>
          <a:bodyPr lIns="0" tIns="0" rIns="0" bIns="0" rtlCol="0" anchor="t">
            <a:spAutoFit/>
          </a:bodyPr>
          <a:lstStyle/>
          <a:p>
            <a:pPr algn="l">
              <a:lnSpc>
                <a:spcPts val="3631"/>
              </a:lnSpc>
            </a:pPr>
            <a:r>
              <a:rPr lang="en-US" sz="2593" b="1" spc="-168">
                <a:solidFill>
                  <a:srgbClr val="FFFFFF"/>
                </a:solidFill>
                <a:latin typeface="Helvetica Bold"/>
                <a:ea typeface="Helvetica Bold"/>
                <a:cs typeface="Helvetica Bold"/>
                <a:sym typeface="Helvetica Bold"/>
              </a:rPr>
              <a:t>SLIDE 1</a:t>
            </a:r>
          </a:p>
        </p:txBody>
      </p:sp>
      <p:sp>
        <p:nvSpPr>
          <p:cNvPr id="5" name="TextBox 5"/>
          <p:cNvSpPr txBox="1"/>
          <p:nvPr/>
        </p:nvSpPr>
        <p:spPr>
          <a:xfrm>
            <a:off x="6543806" y="6579645"/>
            <a:ext cx="5200388" cy="1109339"/>
          </a:xfrm>
          <a:prstGeom prst="rect">
            <a:avLst/>
          </a:prstGeom>
        </p:spPr>
        <p:txBody>
          <a:bodyPr lIns="0" tIns="0" rIns="0" bIns="0" rtlCol="0" anchor="t">
            <a:spAutoFit/>
          </a:bodyPr>
          <a:lstStyle/>
          <a:p>
            <a:pPr algn="ctr">
              <a:lnSpc>
                <a:spcPts val="8703"/>
              </a:lnSpc>
              <a:spcBef>
                <a:spcPct val="0"/>
              </a:spcBef>
            </a:pPr>
            <a:r>
              <a:rPr lang="en-US" sz="6216" b="1" spc="-404">
                <a:solidFill>
                  <a:srgbClr val="E2A300"/>
                </a:solidFill>
                <a:latin typeface="Helvetica Bold"/>
                <a:ea typeface="Helvetica Bold"/>
                <a:cs typeface="Helvetica Bold"/>
                <a:sym typeface="Helvetica Bold"/>
              </a:rPr>
              <a:t>SHELL PERRIS</a:t>
            </a:r>
          </a:p>
        </p:txBody>
      </p:sp>
      <p:sp>
        <p:nvSpPr>
          <p:cNvPr id="6" name="TextBox 6"/>
          <p:cNvSpPr txBox="1"/>
          <p:nvPr/>
        </p:nvSpPr>
        <p:spPr>
          <a:xfrm>
            <a:off x="12887336" y="620238"/>
            <a:ext cx="4371964" cy="408462"/>
          </a:xfrm>
          <a:prstGeom prst="rect">
            <a:avLst/>
          </a:prstGeom>
        </p:spPr>
        <p:txBody>
          <a:bodyPr lIns="0" tIns="0" rIns="0" bIns="0" rtlCol="0" anchor="t">
            <a:spAutoFit/>
          </a:bodyPr>
          <a:lstStyle/>
          <a:p>
            <a:pPr marL="0" lvl="0" indent="0" algn="r">
              <a:lnSpc>
                <a:spcPts val="3211"/>
              </a:lnSpc>
              <a:spcBef>
                <a:spcPct val="0"/>
              </a:spcBef>
            </a:pPr>
            <a:r>
              <a:rPr lang="en-US" sz="2293" b="1" spc="-149">
                <a:solidFill>
                  <a:srgbClr val="000000"/>
                </a:solidFill>
                <a:latin typeface="Helvetica Bold"/>
                <a:ea typeface="Helvetica Bold"/>
                <a:cs typeface="Helvetica Bold"/>
                <a:sym typeface="Helvetica Bold"/>
              </a:rPr>
              <a:t>KINGS FLEET CONFERENCE 2025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2" name="Freeform 2"/>
          <p:cNvSpPr/>
          <p:nvPr/>
        </p:nvSpPr>
        <p:spPr>
          <a:xfrm>
            <a:off x="5617956" y="863660"/>
            <a:ext cx="7052088" cy="3938755"/>
          </a:xfrm>
          <a:custGeom>
            <a:avLst/>
            <a:gdLst/>
            <a:ahLst/>
            <a:cxnLst/>
            <a:rect l="l" t="t" r="r" b="b"/>
            <a:pathLst>
              <a:path w="7052088" h="3938755">
                <a:moveTo>
                  <a:pt x="0" y="0"/>
                </a:moveTo>
                <a:lnTo>
                  <a:pt x="7052088" y="0"/>
                </a:lnTo>
                <a:lnTo>
                  <a:pt x="7052088" y="3938755"/>
                </a:lnTo>
                <a:lnTo>
                  <a:pt x="0" y="3938755"/>
                </a:lnTo>
                <a:lnTo>
                  <a:pt x="0" y="0"/>
                </a:lnTo>
                <a:close/>
              </a:path>
            </a:pathLst>
          </a:custGeom>
          <a:blipFill>
            <a:blip r:embed="rId2"/>
            <a:stretch>
              <a:fillRect/>
            </a:stretch>
          </a:blipFill>
        </p:spPr>
      </p:sp>
      <p:sp>
        <p:nvSpPr>
          <p:cNvPr id="3" name="Freeform 3"/>
          <p:cNvSpPr/>
          <p:nvPr/>
        </p:nvSpPr>
        <p:spPr>
          <a:xfrm flipV="1">
            <a:off x="3627353" y="1803720"/>
            <a:ext cx="2547195" cy="3260409"/>
          </a:xfrm>
          <a:custGeom>
            <a:avLst/>
            <a:gdLst/>
            <a:ahLst/>
            <a:cxnLst/>
            <a:rect l="l" t="t" r="r" b="b"/>
            <a:pathLst>
              <a:path w="2547195" h="3260409">
                <a:moveTo>
                  <a:pt x="0" y="3260409"/>
                </a:moveTo>
                <a:lnTo>
                  <a:pt x="2547194" y="3260409"/>
                </a:lnTo>
                <a:lnTo>
                  <a:pt x="2547194" y="0"/>
                </a:lnTo>
                <a:lnTo>
                  <a:pt x="0" y="0"/>
                </a:lnTo>
                <a:lnTo>
                  <a:pt x="0" y="3260409"/>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TextBox 4"/>
          <p:cNvSpPr txBox="1"/>
          <p:nvPr/>
        </p:nvSpPr>
        <p:spPr>
          <a:xfrm>
            <a:off x="1028700" y="5715142"/>
            <a:ext cx="16230600" cy="1965011"/>
          </a:xfrm>
          <a:prstGeom prst="rect">
            <a:avLst/>
          </a:prstGeom>
        </p:spPr>
        <p:txBody>
          <a:bodyPr lIns="0" tIns="0" rIns="0" bIns="0" rtlCol="0" anchor="t">
            <a:spAutoFit/>
          </a:bodyPr>
          <a:lstStyle/>
          <a:p>
            <a:pPr marL="0" lvl="0" indent="0" algn="ctr">
              <a:lnSpc>
                <a:spcPts val="5002"/>
              </a:lnSpc>
              <a:spcBef>
                <a:spcPct val="0"/>
              </a:spcBef>
            </a:pPr>
            <a:r>
              <a:rPr lang="en-US" sz="5437" b="1" spc="-386">
                <a:solidFill>
                  <a:srgbClr val="E1A126"/>
                </a:solidFill>
                <a:latin typeface="Helvetica Bold"/>
                <a:ea typeface="Helvetica Bold"/>
                <a:cs typeface="Helvetica Bold"/>
                <a:sym typeface="Helvetica Bold"/>
              </a:rPr>
              <a:t>R</a:t>
            </a:r>
            <a:r>
              <a:rPr lang="en-US" sz="5437" b="1" u="none" strike="noStrike" spc="-386">
                <a:solidFill>
                  <a:srgbClr val="E1A126"/>
                </a:solidFill>
                <a:latin typeface="Helvetica Bold"/>
                <a:ea typeface="Helvetica Bold"/>
                <a:cs typeface="Helvetica Bold"/>
                <a:sym typeface="Helvetica Bold"/>
              </a:rPr>
              <a:t>eleasing possibility</a:t>
            </a:r>
            <a:r>
              <a:rPr lang="en-US" sz="5437" u="none" strike="noStrike" spc="-386">
                <a:solidFill>
                  <a:srgbClr val="000000"/>
                </a:solidFill>
                <a:latin typeface="Helvetica"/>
                <a:ea typeface="Helvetica"/>
                <a:cs typeface="Helvetica"/>
                <a:sym typeface="Helvetica"/>
              </a:rPr>
              <a:t> in Christian entrepreneurs and pioneers through training, mentoring, seed funding, networks and communities to expand Gods Kingdom.</a:t>
            </a:r>
          </a:p>
        </p:txBody>
      </p:sp>
      <p:sp>
        <p:nvSpPr>
          <p:cNvPr id="5" name="TextBox 5"/>
          <p:cNvSpPr txBox="1"/>
          <p:nvPr/>
        </p:nvSpPr>
        <p:spPr>
          <a:xfrm>
            <a:off x="1734372" y="964030"/>
            <a:ext cx="4161880" cy="938430"/>
          </a:xfrm>
          <a:prstGeom prst="rect">
            <a:avLst/>
          </a:prstGeom>
        </p:spPr>
        <p:txBody>
          <a:bodyPr lIns="0" tIns="0" rIns="0" bIns="0" rtlCol="0" anchor="t">
            <a:spAutoFit/>
          </a:bodyPr>
          <a:lstStyle/>
          <a:p>
            <a:pPr algn="ctr">
              <a:lnSpc>
                <a:spcPts val="7600"/>
              </a:lnSpc>
            </a:pPr>
            <a:r>
              <a:rPr lang="en-US" sz="5428">
                <a:solidFill>
                  <a:srgbClr val="000000"/>
                </a:solidFill>
                <a:latin typeface="Lost in south"/>
                <a:ea typeface="Lost in south"/>
                <a:cs typeface="Lost in south"/>
                <a:sym typeface="Lost in south"/>
              </a:rPr>
              <a:t>vision statement</a:t>
            </a:r>
          </a:p>
        </p:txBody>
      </p:sp>
      <p:sp>
        <p:nvSpPr>
          <p:cNvPr id="6" name="Freeform 6"/>
          <p:cNvSpPr/>
          <p:nvPr/>
        </p:nvSpPr>
        <p:spPr>
          <a:xfrm rot="-5830074">
            <a:off x="9376319" y="7336180"/>
            <a:ext cx="1830842" cy="2343478"/>
          </a:xfrm>
          <a:custGeom>
            <a:avLst/>
            <a:gdLst/>
            <a:ahLst/>
            <a:cxnLst/>
            <a:rect l="l" t="t" r="r" b="b"/>
            <a:pathLst>
              <a:path w="1830842" h="2343478">
                <a:moveTo>
                  <a:pt x="0" y="0"/>
                </a:moveTo>
                <a:lnTo>
                  <a:pt x="1830842" y="0"/>
                </a:lnTo>
                <a:lnTo>
                  <a:pt x="1830842" y="2343477"/>
                </a:lnTo>
                <a:lnTo>
                  <a:pt x="0" y="234347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TextBox 7"/>
          <p:cNvSpPr txBox="1"/>
          <p:nvPr/>
        </p:nvSpPr>
        <p:spPr>
          <a:xfrm>
            <a:off x="11615182" y="8365953"/>
            <a:ext cx="4380541" cy="938430"/>
          </a:xfrm>
          <a:prstGeom prst="rect">
            <a:avLst/>
          </a:prstGeom>
        </p:spPr>
        <p:txBody>
          <a:bodyPr lIns="0" tIns="0" rIns="0" bIns="0" rtlCol="0" anchor="t">
            <a:spAutoFit/>
          </a:bodyPr>
          <a:lstStyle/>
          <a:p>
            <a:pPr algn="ctr">
              <a:lnSpc>
                <a:spcPts val="7600"/>
              </a:lnSpc>
            </a:pPr>
            <a:r>
              <a:rPr lang="en-US" sz="5428">
                <a:solidFill>
                  <a:srgbClr val="000000"/>
                </a:solidFill>
                <a:latin typeface="Lost in south"/>
                <a:ea typeface="Lost in south"/>
                <a:cs typeface="Lost in south"/>
                <a:sym typeface="Lost in south"/>
              </a:rPr>
              <a:t>mission statement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2" name="TextBox 2"/>
          <p:cNvSpPr txBox="1"/>
          <p:nvPr/>
        </p:nvSpPr>
        <p:spPr>
          <a:xfrm>
            <a:off x="1028700" y="2366707"/>
            <a:ext cx="14116460" cy="2081866"/>
          </a:xfrm>
          <a:prstGeom prst="rect">
            <a:avLst/>
          </a:prstGeom>
        </p:spPr>
        <p:txBody>
          <a:bodyPr lIns="0" tIns="0" rIns="0" bIns="0" rtlCol="0" anchor="t">
            <a:spAutoFit/>
          </a:bodyPr>
          <a:lstStyle/>
          <a:p>
            <a:pPr algn="l">
              <a:lnSpc>
                <a:spcPts val="13952"/>
              </a:lnSpc>
            </a:pPr>
            <a:r>
              <a:rPr lang="en-US" sz="17224" spc="-1222">
                <a:solidFill>
                  <a:srgbClr val="000000"/>
                </a:solidFill>
                <a:latin typeface="Helvetica"/>
                <a:ea typeface="Helvetica"/>
                <a:cs typeface="Helvetica"/>
                <a:sym typeface="Helvetica"/>
              </a:rPr>
              <a:t>We </a:t>
            </a:r>
            <a:r>
              <a:rPr lang="en-US" sz="17224" b="1" spc="-1222">
                <a:solidFill>
                  <a:srgbClr val="E2A300"/>
                </a:solidFill>
                <a:latin typeface="Helvetica Bold"/>
                <a:ea typeface="Helvetica Bold"/>
                <a:cs typeface="Helvetica Bold"/>
                <a:sym typeface="Helvetica Bold"/>
              </a:rPr>
              <a:t>Champion</a:t>
            </a:r>
          </a:p>
        </p:txBody>
      </p:sp>
      <p:sp>
        <p:nvSpPr>
          <p:cNvPr id="3" name="TextBox 3"/>
          <p:cNvSpPr txBox="1"/>
          <p:nvPr/>
        </p:nvSpPr>
        <p:spPr>
          <a:xfrm>
            <a:off x="1028700" y="4505723"/>
            <a:ext cx="16230600" cy="3847662"/>
          </a:xfrm>
          <a:prstGeom prst="rect">
            <a:avLst/>
          </a:prstGeom>
        </p:spPr>
        <p:txBody>
          <a:bodyPr lIns="0" tIns="0" rIns="0" bIns="0" rtlCol="0" anchor="t">
            <a:spAutoFit/>
          </a:bodyPr>
          <a:lstStyle/>
          <a:p>
            <a:pPr marL="0" lvl="0" indent="0" algn="l">
              <a:lnSpc>
                <a:spcPts val="5002"/>
              </a:lnSpc>
              <a:spcBef>
                <a:spcPct val="0"/>
              </a:spcBef>
            </a:pPr>
            <a:r>
              <a:rPr lang="en-US" sz="5437" u="none" strike="noStrike" spc="-386">
                <a:solidFill>
                  <a:srgbClr val="000000"/>
                </a:solidFill>
                <a:latin typeface="Helvetica"/>
                <a:ea typeface="Helvetica"/>
                <a:cs typeface="Helvetica"/>
                <a:sym typeface="Helvetica"/>
              </a:rPr>
              <a:t>As Lions, we walk alongside those we lead, standing with them through challenges and victories alike. We are committed to drawing out their God-given potential, offering wisdom, investment, encouragement, and challenge when needed. We inspire growth, unlock possibilities, and call forth greatness.</a:t>
            </a:r>
          </a:p>
        </p:txBody>
      </p:sp>
      <p:sp>
        <p:nvSpPr>
          <p:cNvPr id="4" name="Freeform 4"/>
          <p:cNvSpPr/>
          <p:nvPr/>
        </p:nvSpPr>
        <p:spPr>
          <a:xfrm>
            <a:off x="15573439" y="8701139"/>
            <a:ext cx="2308910" cy="1342921"/>
          </a:xfrm>
          <a:custGeom>
            <a:avLst/>
            <a:gdLst/>
            <a:ahLst/>
            <a:cxnLst/>
            <a:rect l="l" t="t" r="r" b="b"/>
            <a:pathLst>
              <a:path w="2308910" h="1342921">
                <a:moveTo>
                  <a:pt x="0" y="0"/>
                </a:moveTo>
                <a:lnTo>
                  <a:pt x="2308909" y="0"/>
                </a:lnTo>
                <a:lnTo>
                  <a:pt x="2308909" y="1342922"/>
                </a:lnTo>
                <a:lnTo>
                  <a:pt x="0" y="1342922"/>
                </a:lnTo>
                <a:lnTo>
                  <a:pt x="0" y="0"/>
                </a:lnTo>
                <a:close/>
              </a:path>
            </a:pathLst>
          </a:custGeom>
          <a:blipFill>
            <a:blip r:embed="rId2"/>
            <a:stretch>
              <a:fillRect l="-59357" r="-53884" b="-104898"/>
            </a:stretch>
          </a:blipFill>
        </p:spPr>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2" name="TextBox 2"/>
          <p:cNvSpPr txBox="1"/>
          <p:nvPr/>
        </p:nvSpPr>
        <p:spPr>
          <a:xfrm>
            <a:off x="1028700" y="1292325"/>
            <a:ext cx="14116460" cy="3853516"/>
          </a:xfrm>
          <a:prstGeom prst="rect">
            <a:avLst/>
          </a:prstGeom>
        </p:spPr>
        <p:txBody>
          <a:bodyPr lIns="0" tIns="0" rIns="0" bIns="0" rtlCol="0" anchor="t">
            <a:spAutoFit/>
          </a:bodyPr>
          <a:lstStyle/>
          <a:p>
            <a:pPr algn="l">
              <a:lnSpc>
                <a:spcPts val="13952"/>
              </a:lnSpc>
            </a:pPr>
            <a:r>
              <a:rPr lang="en-US" sz="17224" spc="-1222">
                <a:solidFill>
                  <a:srgbClr val="000000"/>
                </a:solidFill>
                <a:latin typeface="Helvetica"/>
                <a:ea typeface="Helvetica"/>
                <a:cs typeface="Helvetica"/>
                <a:sym typeface="Helvetica"/>
              </a:rPr>
              <a:t>We are</a:t>
            </a:r>
            <a:r>
              <a:rPr lang="en-US" sz="17224" b="1" spc="-1222">
                <a:solidFill>
                  <a:srgbClr val="000000"/>
                </a:solidFill>
                <a:latin typeface="Helvetica Bold"/>
                <a:ea typeface="Helvetica Bold"/>
                <a:cs typeface="Helvetica Bold"/>
                <a:sym typeface="Helvetica Bold"/>
              </a:rPr>
              <a:t> </a:t>
            </a:r>
            <a:r>
              <a:rPr lang="en-US" sz="17224" b="1" spc="-1222">
                <a:solidFill>
                  <a:srgbClr val="E2A300"/>
                </a:solidFill>
                <a:latin typeface="Helvetica Bold"/>
                <a:ea typeface="Helvetica Bold"/>
                <a:cs typeface="Helvetica Bold"/>
                <a:sym typeface="Helvetica Bold"/>
              </a:rPr>
              <a:t>Courageous</a:t>
            </a:r>
          </a:p>
        </p:txBody>
      </p:sp>
      <p:sp>
        <p:nvSpPr>
          <p:cNvPr id="3" name="TextBox 3"/>
          <p:cNvSpPr txBox="1"/>
          <p:nvPr/>
        </p:nvSpPr>
        <p:spPr>
          <a:xfrm>
            <a:off x="1028700" y="5305425"/>
            <a:ext cx="16230600" cy="3214543"/>
          </a:xfrm>
          <a:prstGeom prst="rect">
            <a:avLst/>
          </a:prstGeom>
        </p:spPr>
        <p:txBody>
          <a:bodyPr lIns="0" tIns="0" rIns="0" bIns="0" rtlCol="0" anchor="t">
            <a:spAutoFit/>
          </a:bodyPr>
          <a:lstStyle/>
          <a:p>
            <a:pPr algn="l">
              <a:lnSpc>
                <a:spcPts val="4904"/>
              </a:lnSpc>
            </a:pPr>
            <a:r>
              <a:rPr lang="en-US" sz="6054" spc="-429">
                <a:solidFill>
                  <a:srgbClr val="000000"/>
                </a:solidFill>
                <a:latin typeface="Helvetica"/>
                <a:ea typeface="Helvetica"/>
                <a:cs typeface="Helvetica"/>
                <a:sym typeface="Helvetica"/>
              </a:rPr>
              <a:t>The Lions are practitioners, not just thinkers but doers. We are world changers, passionate pioneers, prepared to step out of the boat and do great things for God. We encourage others to follow the call of God on their lives with heart, grit and determination.</a:t>
            </a:r>
          </a:p>
        </p:txBody>
      </p:sp>
      <p:sp>
        <p:nvSpPr>
          <p:cNvPr id="4" name="Freeform 4"/>
          <p:cNvSpPr/>
          <p:nvPr/>
        </p:nvSpPr>
        <p:spPr>
          <a:xfrm>
            <a:off x="15573439" y="8701139"/>
            <a:ext cx="2308910" cy="1342921"/>
          </a:xfrm>
          <a:custGeom>
            <a:avLst/>
            <a:gdLst/>
            <a:ahLst/>
            <a:cxnLst/>
            <a:rect l="l" t="t" r="r" b="b"/>
            <a:pathLst>
              <a:path w="2308910" h="1342921">
                <a:moveTo>
                  <a:pt x="0" y="0"/>
                </a:moveTo>
                <a:lnTo>
                  <a:pt x="2308909" y="0"/>
                </a:lnTo>
                <a:lnTo>
                  <a:pt x="2308909" y="1342922"/>
                </a:lnTo>
                <a:lnTo>
                  <a:pt x="0" y="1342922"/>
                </a:lnTo>
                <a:lnTo>
                  <a:pt x="0" y="0"/>
                </a:lnTo>
                <a:close/>
              </a:path>
            </a:pathLst>
          </a:custGeom>
          <a:blipFill>
            <a:blip r:embed="rId2"/>
            <a:stretch>
              <a:fillRect l="-59357" r="-53884" b="-104898"/>
            </a:stretch>
          </a:blipFill>
        </p:spPr>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2" name="TextBox 2"/>
          <p:cNvSpPr txBox="1"/>
          <p:nvPr/>
        </p:nvSpPr>
        <p:spPr>
          <a:xfrm>
            <a:off x="1019175" y="1619250"/>
            <a:ext cx="16879495" cy="4161051"/>
          </a:xfrm>
          <a:prstGeom prst="rect">
            <a:avLst/>
          </a:prstGeom>
        </p:spPr>
        <p:txBody>
          <a:bodyPr lIns="0" tIns="0" rIns="0" bIns="0" rtlCol="0" anchor="t">
            <a:spAutoFit/>
          </a:bodyPr>
          <a:lstStyle/>
          <a:p>
            <a:pPr algn="l">
              <a:lnSpc>
                <a:spcPts val="15087"/>
              </a:lnSpc>
            </a:pPr>
            <a:r>
              <a:rPr lang="en-US" sz="18626" spc="-1322">
                <a:solidFill>
                  <a:srgbClr val="000000"/>
                </a:solidFill>
                <a:latin typeface="Helvetica"/>
                <a:ea typeface="Helvetica"/>
                <a:cs typeface="Helvetica"/>
                <a:sym typeface="Helvetica"/>
              </a:rPr>
              <a:t>We are</a:t>
            </a:r>
            <a:r>
              <a:rPr lang="en-US" sz="18626" b="1" spc="-1322">
                <a:solidFill>
                  <a:srgbClr val="000000"/>
                </a:solidFill>
                <a:latin typeface="Helvetica Bold"/>
                <a:ea typeface="Helvetica Bold"/>
                <a:cs typeface="Helvetica Bold"/>
                <a:sym typeface="Helvetica Bold"/>
              </a:rPr>
              <a:t> </a:t>
            </a:r>
          </a:p>
          <a:p>
            <a:pPr algn="l">
              <a:lnSpc>
                <a:spcPts val="15087"/>
              </a:lnSpc>
            </a:pPr>
            <a:r>
              <a:rPr lang="en-US" sz="18626" b="1" spc="-1322">
                <a:solidFill>
                  <a:srgbClr val="E2A300"/>
                </a:solidFill>
                <a:latin typeface="Helvetica Bold"/>
                <a:ea typeface="Helvetica Bold"/>
                <a:cs typeface="Helvetica Bold"/>
                <a:sym typeface="Helvetica Bold"/>
              </a:rPr>
              <a:t>Cutting-Edge</a:t>
            </a:r>
          </a:p>
        </p:txBody>
      </p:sp>
      <p:sp>
        <p:nvSpPr>
          <p:cNvPr id="3" name="TextBox 3"/>
          <p:cNvSpPr txBox="1"/>
          <p:nvPr/>
        </p:nvSpPr>
        <p:spPr>
          <a:xfrm>
            <a:off x="1019175" y="5611540"/>
            <a:ext cx="16230600" cy="3222311"/>
          </a:xfrm>
          <a:prstGeom prst="rect">
            <a:avLst/>
          </a:prstGeom>
        </p:spPr>
        <p:txBody>
          <a:bodyPr lIns="0" tIns="0" rIns="0" bIns="0" rtlCol="0" anchor="t">
            <a:spAutoFit/>
          </a:bodyPr>
          <a:lstStyle/>
          <a:p>
            <a:pPr algn="l">
              <a:lnSpc>
                <a:spcPts val="5002"/>
              </a:lnSpc>
            </a:pPr>
            <a:r>
              <a:rPr lang="en-US" sz="5437" spc="-386">
                <a:solidFill>
                  <a:srgbClr val="000000"/>
                </a:solidFill>
                <a:latin typeface="Helvetica"/>
                <a:ea typeface="Helvetica"/>
                <a:cs typeface="Helvetica"/>
                <a:sym typeface="Helvetica"/>
              </a:rPr>
              <a:t>We pursue excellence in all we do, setting the bar high and inspiring innovation. We embrace fresh thinking, sharpen God-given ideas, and create an environment where creativity and growth flourish. With a spirit of boldness, we push boundaries and challenge the status quo.</a:t>
            </a:r>
          </a:p>
        </p:txBody>
      </p:sp>
      <p:sp>
        <p:nvSpPr>
          <p:cNvPr id="4" name="Freeform 4"/>
          <p:cNvSpPr/>
          <p:nvPr/>
        </p:nvSpPr>
        <p:spPr>
          <a:xfrm>
            <a:off x="15573439" y="8701139"/>
            <a:ext cx="2308910" cy="1342921"/>
          </a:xfrm>
          <a:custGeom>
            <a:avLst/>
            <a:gdLst/>
            <a:ahLst/>
            <a:cxnLst/>
            <a:rect l="l" t="t" r="r" b="b"/>
            <a:pathLst>
              <a:path w="2308910" h="1342921">
                <a:moveTo>
                  <a:pt x="0" y="0"/>
                </a:moveTo>
                <a:lnTo>
                  <a:pt x="2308909" y="0"/>
                </a:lnTo>
                <a:lnTo>
                  <a:pt x="2308909" y="1342922"/>
                </a:lnTo>
                <a:lnTo>
                  <a:pt x="0" y="1342922"/>
                </a:lnTo>
                <a:lnTo>
                  <a:pt x="0" y="0"/>
                </a:lnTo>
                <a:close/>
              </a:path>
            </a:pathLst>
          </a:custGeom>
          <a:blipFill>
            <a:blip r:embed="rId2"/>
            <a:stretch>
              <a:fillRect l="-59357" r="-53884" b="-104898"/>
            </a:stretch>
          </a:blipFill>
        </p:spPr>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2" name="TextBox 2"/>
          <p:cNvSpPr txBox="1"/>
          <p:nvPr/>
        </p:nvSpPr>
        <p:spPr>
          <a:xfrm>
            <a:off x="1028700" y="1289984"/>
            <a:ext cx="16230600" cy="3853516"/>
          </a:xfrm>
          <a:prstGeom prst="rect">
            <a:avLst/>
          </a:prstGeom>
        </p:spPr>
        <p:txBody>
          <a:bodyPr lIns="0" tIns="0" rIns="0" bIns="0" rtlCol="0" anchor="t">
            <a:spAutoFit/>
          </a:bodyPr>
          <a:lstStyle/>
          <a:p>
            <a:pPr algn="l">
              <a:lnSpc>
                <a:spcPts val="13952"/>
              </a:lnSpc>
            </a:pPr>
            <a:r>
              <a:rPr lang="en-US" sz="17224" spc="-1222">
                <a:solidFill>
                  <a:srgbClr val="000000"/>
                </a:solidFill>
                <a:latin typeface="Helvetica"/>
                <a:ea typeface="Helvetica"/>
                <a:cs typeface="Helvetica"/>
                <a:sym typeface="Helvetica"/>
              </a:rPr>
              <a:t>We are </a:t>
            </a:r>
          </a:p>
          <a:p>
            <a:pPr algn="l">
              <a:lnSpc>
                <a:spcPts val="13952"/>
              </a:lnSpc>
            </a:pPr>
            <a:r>
              <a:rPr lang="en-US" sz="17224" b="1" spc="-1222">
                <a:solidFill>
                  <a:srgbClr val="E2A300"/>
                </a:solidFill>
                <a:latin typeface="Helvetica Bold"/>
                <a:ea typeface="Helvetica Bold"/>
                <a:cs typeface="Helvetica Bold"/>
                <a:sym typeface="Helvetica Bold"/>
              </a:rPr>
              <a:t>Kingdom-Minded</a:t>
            </a:r>
          </a:p>
        </p:txBody>
      </p:sp>
      <p:sp>
        <p:nvSpPr>
          <p:cNvPr id="3" name="TextBox 3"/>
          <p:cNvSpPr txBox="1"/>
          <p:nvPr/>
        </p:nvSpPr>
        <p:spPr>
          <a:xfrm>
            <a:off x="1028700" y="4946337"/>
            <a:ext cx="16230600" cy="3796353"/>
          </a:xfrm>
          <a:prstGeom prst="rect">
            <a:avLst/>
          </a:prstGeom>
        </p:spPr>
        <p:txBody>
          <a:bodyPr lIns="0" tIns="0" rIns="0" bIns="0" rtlCol="0" anchor="t">
            <a:spAutoFit/>
          </a:bodyPr>
          <a:lstStyle/>
          <a:p>
            <a:pPr algn="l">
              <a:lnSpc>
                <a:spcPts val="5872"/>
              </a:lnSpc>
            </a:pPr>
            <a:r>
              <a:rPr lang="en-US" sz="6054" spc="-429">
                <a:solidFill>
                  <a:srgbClr val="000000"/>
                </a:solidFill>
                <a:latin typeface="Helvetica"/>
                <a:ea typeface="Helvetica"/>
                <a:cs typeface="Helvetica"/>
                <a:sym typeface="Helvetica"/>
              </a:rPr>
              <a:t>The Lions are catalysts for transformation, driven by a passion to see lives changed, pioneers unleashed, and God glorified. We are not just building organisations —we are building legacies that reflect Christ’s love, truth, integrity and power.</a:t>
            </a:r>
          </a:p>
        </p:txBody>
      </p:sp>
      <p:sp>
        <p:nvSpPr>
          <p:cNvPr id="4" name="Freeform 4"/>
          <p:cNvSpPr/>
          <p:nvPr/>
        </p:nvSpPr>
        <p:spPr>
          <a:xfrm>
            <a:off x="15573439" y="8701139"/>
            <a:ext cx="2308910" cy="1342921"/>
          </a:xfrm>
          <a:custGeom>
            <a:avLst/>
            <a:gdLst/>
            <a:ahLst/>
            <a:cxnLst/>
            <a:rect l="l" t="t" r="r" b="b"/>
            <a:pathLst>
              <a:path w="2308910" h="1342921">
                <a:moveTo>
                  <a:pt x="0" y="0"/>
                </a:moveTo>
                <a:lnTo>
                  <a:pt x="2308909" y="0"/>
                </a:lnTo>
                <a:lnTo>
                  <a:pt x="2308909" y="1342922"/>
                </a:lnTo>
                <a:lnTo>
                  <a:pt x="0" y="1342922"/>
                </a:lnTo>
                <a:lnTo>
                  <a:pt x="0" y="0"/>
                </a:lnTo>
                <a:close/>
              </a:path>
            </a:pathLst>
          </a:custGeom>
          <a:blipFill>
            <a:blip r:embed="rId2"/>
            <a:stretch>
              <a:fillRect l="-59357" r="-53884" b="-104898"/>
            </a:stretch>
          </a:blipFill>
        </p:spPr>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2" name="TextBox 2"/>
          <p:cNvSpPr txBox="1"/>
          <p:nvPr/>
        </p:nvSpPr>
        <p:spPr>
          <a:xfrm>
            <a:off x="760109" y="3781805"/>
            <a:ext cx="16767782" cy="3171065"/>
          </a:xfrm>
          <a:prstGeom prst="rect">
            <a:avLst/>
          </a:prstGeom>
        </p:spPr>
        <p:txBody>
          <a:bodyPr lIns="0" tIns="0" rIns="0" bIns="0" rtlCol="0" anchor="t">
            <a:spAutoFit/>
          </a:bodyPr>
          <a:lstStyle/>
          <a:p>
            <a:pPr algn="ctr">
              <a:lnSpc>
                <a:spcPts val="11514"/>
              </a:lnSpc>
            </a:pPr>
            <a:r>
              <a:rPr lang="en-US" sz="14215" b="1" spc="-1009">
                <a:solidFill>
                  <a:srgbClr val="E1A126"/>
                </a:solidFill>
                <a:latin typeface="Helvetica Bold"/>
                <a:ea typeface="Helvetica Bold"/>
                <a:cs typeface="Helvetica Bold"/>
                <a:sym typeface="Helvetica Bold"/>
              </a:rPr>
              <a:t>E</a:t>
            </a:r>
            <a:r>
              <a:rPr lang="en-US" sz="14215" b="1" spc="-1009">
                <a:solidFill>
                  <a:srgbClr val="07171D"/>
                </a:solidFill>
                <a:latin typeface="Helvetica Bold"/>
                <a:ea typeface="Helvetica Bold"/>
                <a:cs typeface="Helvetica Bold"/>
                <a:sym typeface="Helvetica Bold"/>
              </a:rPr>
              <a:t>nvironment &amp; Experience</a:t>
            </a:r>
          </a:p>
        </p:txBody>
      </p:sp>
      <p:sp>
        <p:nvSpPr>
          <p:cNvPr id="3" name="TextBox 3"/>
          <p:cNvSpPr txBox="1"/>
          <p:nvPr/>
        </p:nvSpPr>
        <p:spPr>
          <a:xfrm>
            <a:off x="1028700" y="9182100"/>
            <a:ext cx="2892542" cy="467684"/>
          </a:xfrm>
          <a:prstGeom prst="rect">
            <a:avLst/>
          </a:prstGeom>
        </p:spPr>
        <p:txBody>
          <a:bodyPr lIns="0" tIns="0" rIns="0" bIns="0" rtlCol="0" anchor="t">
            <a:spAutoFit/>
          </a:bodyPr>
          <a:lstStyle/>
          <a:p>
            <a:pPr algn="l">
              <a:lnSpc>
                <a:spcPts val="3631"/>
              </a:lnSpc>
            </a:pPr>
            <a:r>
              <a:rPr lang="en-US" sz="2593" b="1" spc="-168">
                <a:solidFill>
                  <a:srgbClr val="000000"/>
                </a:solidFill>
                <a:latin typeface="Helvetica Bold"/>
                <a:ea typeface="Helvetica Bold"/>
                <a:cs typeface="Helvetica Bold"/>
                <a:sym typeface="Helvetica Bold"/>
              </a:rPr>
              <a:t>SLIDE 15</a:t>
            </a:r>
          </a:p>
        </p:txBody>
      </p:sp>
      <p:sp>
        <p:nvSpPr>
          <p:cNvPr id="4" name="TextBox 4"/>
          <p:cNvSpPr txBox="1"/>
          <p:nvPr/>
        </p:nvSpPr>
        <p:spPr>
          <a:xfrm>
            <a:off x="12887336" y="620238"/>
            <a:ext cx="4371964" cy="408462"/>
          </a:xfrm>
          <a:prstGeom prst="rect">
            <a:avLst/>
          </a:prstGeom>
        </p:spPr>
        <p:txBody>
          <a:bodyPr lIns="0" tIns="0" rIns="0" bIns="0" rtlCol="0" anchor="t">
            <a:spAutoFit/>
          </a:bodyPr>
          <a:lstStyle/>
          <a:p>
            <a:pPr marL="0" lvl="0" indent="0" algn="r">
              <a:lnSpc>
                <a:spcPts val="3211"/>
              </a:lnSpc>
              <a:spcBef>
                <a:spcPct val="0"/>
              </a:spcBef>
            </a:pPr>
            <a:r>
              <a:rPr lang="en-US" sz="2293" b="1" spc="-149">
                <a:solidFill>
                  <a:srgbClr val="000000"/>
                </a:solidFill>
                <a:latin typeface="Helvetica Bold"/>
                <a:ea typeface="Helvetica Bold"/>
                <a:cs typeface="Helvetica Bold"/>
                <a:sym typeface="Helvetica Bold"/>
              </a:rPr>
              <a:t>KINGS FLEET CONFERENCE 2025</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2" name="TextBox 2"/>
          <p:cNvSpPr txBox="1"/>
          <p:nvPr/>
        </p:nvSpPr>
        <p:spPr>
          <a:xfrm>
            <a:off x="1028700" y="1454082"/>
            <a:ext cx="16577545" cy="7088511"/>
          </a:xfrm>
          <a:prstGeom prst="rect">
            <a:avLst/>
          </a:prstGeom>
        </p:spPr>
        <p:txBody>
          <a:bodyPr lIns="0" tIns="0" rIns="0" bIns="0" rtlCol="0" anchor="t">
            <a:spAutoFit/>
          </a:bodyPr>
          <a:lstStyle/>
          <a:p>
            <a:pPr algn="l">
              <a:lnSpc>
                <a:spcPts val="5586"/>
              </a:lnSpc>
            </a:pPr>
            <a:r>
              <a:rPr lang="en-US" sz="5758" spc="-408">
                <a:solidFill>
                  <a:srgbClr val="000000"/>
                </a:solidFill>
                <a:latin typeface="Helvetica"/>
                <a:ea typeface="Helvetica"/>
                <a:cs typeface="Helvetica"/>
                <a:sym typeface="Helvetica"/>
              </a:rPr>
              <a:t>6Then he told this parable: “A man had </a:t>
            </a:r>
            <a:r>
              <a:rPr lang="en-US" sz="5758" b="1" spc="-408">
                <a:solidFill>
                  <a:srgbClr val="E1A126"/>
                </a:solidFill>
                <a:latin typeface="Helvetica Bold"/>
                <a:ea typeface="Helvetica Bold"/>
                <a:cs typeface="Helvetica Bold"/>
                <a:sym typeface="Helvetica Bold"/>
              </a:rPr>
              <a:t>a fig tree</a:t>
            </a:r>
            <a:r>
              <a:rPr lang="en-US" sz="5758" spc="-408">
                <a:solidFill>
                  <a:srgbClr val="000000"/>
                </a:solidFill>
                <a:latin typeface="Helvetica"/>
                <a:ea typeface="Helvetica"/>
                <a:cs typeface="Helvetica"/>
                <a:sym typeface="Helvetica"/>
              </a:rPr>
              <a:t> growing in his vineyard, and he went to look for fruit on it but did not find any. 7 So he said to the man who took care of the vineyard, ‘</a:t>
            </a:r>
            <a:r>
              <a:rPr lang="en-US" sz="5758" b="1" spc="-408">
                <a:solidFill>
                  <a:srgbClr val="E1A126"/>
                </a:solidFill>
                <a:latin typeface="Helvetica Bold"/>
                <a:ea typeface="Helvetica Bold"/>
                <a:cs typeface="Helvetica Bold"/>
                <a:sym typeface="Helvetica Bold"/>
              </a:rPr>
              <a:t>For three years now I’ve been coming to look for fruit on this fig tree and haven’t found any</a:t>
            </a:r>
            <a:r>
              <a:rPr lang="en-US" sz="5758" spc="-408">
                <a:solidFill>
                  <a:srgbClr val="000000"/>
                </a:solidFill>
                <a:latin typeface="Helvetica"/>
                <a:ea typeface="Helvetica"/>
                <a:cs typeface="Helvetica"/>
                <a:sym typeface="Helvetica"/>
              </a:rPr>
              <a:t>. Cut it down! Why should it use up the soil?’</a:t>
            </a:r>
          </a:p>
          <a:p>
            <a:pPr algn="l">
              <a:lnSpc>
                <a:spcPts val="5586"/>
              </a:lnSpc>
            </a:pPr>
            <a:r>
              <a:rPr lang="en-US" sz="5758" spc="-408">
                <a:solidFill>
                  <a:srgbClr val="000000"/>
                </a:solidFill>
                <a:latin typeface="Helvetica"/>
                <a:ea typeface="Helvetica"/>
                <a:cs typeface="Helvetica"/>
                <a:sym typeface="Helvetica"/>
              </a:rPr>
              <a:t>8 ‘Sir,’ the man replied, ‘leave it alone for one more year, and </a:t>
            </a:r>
            <a:r>
              <a:rPr lang="en-US" sz="5758" b="1" spc="-408">
                <a:solidFill>
                  <a:srgbClr val="E1A126"/>
                </a:solidFill>
                <a:latin typeface="Helvetica Bold"/>
                <a:ea typeface="Helvetica Bold"/>
                <a:cs typeface="Helvetica Bold"/>
                <a:sym typeface="Helvetica Bold"/>
              </a:rPr>
              <a:t>I’ll dig around it and fertilize it.</a:t>
            </a:r>
            <a:r>
              <a:rPr lang="en-US" sz="5758" spc="-408">
                <a:solidFill>
                  <a:srgbClr val="000000"/>
                </a:solidFill>
                <a:latin typeface="Helvetica"/>
                <a:ea typeface="Helvetica"/>
                <a:cs typeface="Helvetica"/>
                <a:sym typeface="Helvetica"/>
              </a:rPr>
              <a:t> 9 If it bears fruit next year, fine! If not, then cut it down.’”</a:t>
            </a:r>
          </a:p>
          <a:p>
            <a:pPr algn="l">
              <a:lnSpc>
                <a:spcPts val="5295"/>
              </a:lnSpc>
            </a:pPr>
            <a:endParaRPr lang="en-US" sz="5758" spc="-408">
              <a:solidFill>
                <a:srgbClr val="000000"/>
              </a:solidFill>
              <a:latin typeface="Helvetica"/>
              <a:ea typeface="Helvetica"/>
              <a:cs typeface="Helvetica"/>
              <a:sym typeface="Helvetica"/>
            </a:endParaRPr>
          </a:p>
        </p:txBody>
      </p:sp>
      <p:grpSp>
        <p:nvGrpSpPr>
          <p:cNvPr id="3" name="Group 3"/>
          <p:cNvGrpSpPr/>
          <p:nvPr/>
        </p:nvGrpSpPr>
        <p:grpSpPr>
          <a:xfrm>
            <a:off x="1028700" y="8166543"/>
            <a:ext cx="4486440" cy="752100"/>
            <a:chOff x="0" y="0"/>
            <a:chExt cx="1466507" cy="245843"/>
          </a:xfrm>
        </p:grpSpPr>
        <p:sp>
          <p:nvSpPr>
            <p:cNvPr id="4" name="Freeform 4"/>
            <p:cNvSpPr/>
            <p:nvPr/>
          </p:nvSpPr>
          <p:spPr>
            <a:xfrm>
              <a:off x="0" y="0"/>
              <a:ext cx="1466507" cy="245843"/>
            </a:xfrm>
            <a:custGeom>
              <a:avLst/>
              <a:gdLst/>
              <a:ahLst/>
              <a:cxnLst/>
              <a:rect l="l" t="t" r="r" b="b"/>
              <a:pathLst>
                <a:path w="1466507" h="245843">
                  <a:moveTo>
                    <a:pt x="0" y="0"/>
                  </a:moveTo>
                  <a:lnTo>
                    <a:pt x="1466507" y="0"/>
                  </a:lnTo>
                  <a:lnTo>
                    <a:pt x="1466507" y="245843"/>
                  </a:lnTo>
                  <a:lnTo>
                    <a:pt x="0" y="245843"/>
                  </a:lnTo>
                  <a:close/>
                </a:path>
              </a:pathLst>
            </a:custGeom>
            <a:solidFill>
              <a:srgbClr val="000000"/>
            </a:solidFill>
          </p:spPr>
        </p:sp>
        <p:sp>
          <p:nvSpPr>
            <p:cNvPr id="5" name="TextBox 5"/>
            <p:cNvSpPr txBox="1"/>
            <p:nvPr/>
          </p:nvSpPr>
          <p:spPr>
            <a:xfrm>
              <a:off x="0" y="-76200"/>
              <a:ext cx="1466507" cy="322043"/>
            </a:xfrm>
            <a:prstGeom prst="rect">
              <a:avLst/>
            </a:prstGeom>
          </p:spPr>
          <p:txBody>
            <a:bodyPr lIns="50800" tIns="50800" rIns="50800" bIns="50800" rtlCol="0" anchor="ctr"/>
            <a:lstStyle/>
            <a:p>
              <a:pPr algn="ctr">
                <a:lnSpc>
                  <a:spcPts val="3631"/>
                </a:lnSpc>
              </a:pPr>
              <a:endParaRPr/>
            </a:p>
          </p:txBody>
        </p:sp>
      </p:grpSp>
      <p:sp>
        <p:nvSpPr>
          <p:cNvPr id="6" name="TextBox 6"/>
          <p:cNvSpPr txBox="1"/>
          <p:nvPr/>
        </p:nvSpPr>
        <p:spPr>
          <a:xfrm>
            <a:off x="1219408" y="8107609"/>
            <a:ext cx="4085974" cy="811034"/>
          </a:xfrm>
          <a:prstGeom prst="rect">
            <a:avLst/>
          </a:prstGeom>
        </p:spPr>
        <p:txBody>
          <a:bodyPr lIns="0" tIns="0" rIns="0" bIns="0" rtlCol="0" anchor="t">
            <a:spAutoFit/>
          </a:bodyPr>
          <a:lstStyle/>
          <a:p>
            <a:pPr algn="ctr">
              <a:lnSpc>
                <a:spcPts val="6465"/>
              </a:lnSpc>
              <a:spcBef>
                <a:spcPct val="0"/>
              </a:spcBef>
            </a:pPr>
            <a:r>
              <a:rPr lang="en-US" sz="4618" b="1" spc="-300">
                <a:solidFill>
                  <a:srgbClr val="FFFFFF"/>
                </a:solidFill>
                <a:latin typeface="Helvetica Bold"/>
                <a:ea typeface="Helvetica Bold"/>
                <a:cs typeface="Helvetica Bold"/>
                <a:sym typeface="Helvetica Bold"/>
              </a:rPr>
              <a:t>Luke 13:6-9 [NIV]</a:t>
            </a:r>
          </a:p>
        </p:txBody>
      </p:sp>
      <p:sp>
        <p:nvSpPr>
          <p:cNvPr id="7" name="TextBox 7"/>
          <p:cNvSpPr txBox="1"/>
          <p:nvPr/>
        </p:nvSpPr>
        <p:spPr>
          <a:xfrm>
            <a:off x="1028700" y="9182100"/>
            <a:ext cx="2892542" cy="467684"/>
          </a:xfrm>
          <a:prstGeom prst="rect">
            <a:avLst/>
          </a:prstGeom>
        </p:spPr>
        <p:txBody>
          <a:bodyPr lIns="0" tIns="0" rIns="0" bIns="0" rtlCol="0" anchor="t">
            <a:spAutoFit/>
          </a:bodyPr>
          <a:lstStyle/>
          <a:p>
            <a:pPr algn="l">
              <a:lnSpc>
                <a:spcPts val="3631"/>
              </a:lnSpc>
            </a:pPr>
            <a:r>
              <a:rPr lang="en-US" sz="2593" b="1" spc="-168">
                <a:solidFill>
                  <a:srgbClr val="000000"/>
                </a:solidFill>
                <a:latin typeface="Helvetica Bold"/>
                <a:ea typeface="Helvetica Bold"/>
                <a:cs typeface="Helvetica Bold"/>
                <a:sym typeface="Helvetica Bold"/>
              </a:rPr>
              <a:t>SLIDE 16</a:t>
            </a:r>
          </a:p>
        </p:txBody>
      </p:sp>
      <p:sp>
        <p:nvSpPr>
          <p:cNvPr id="8" name="TextBox 8"/>
          <p:cNvSpPr txBox="1"/>
          <p:nvPr/>
        </p:nvSpPr>
        <p:spPr>
          <a:xfrm>
            <a:off x="12887336" y="620238"/>
            <a:ext cx="4371964" cy="408462"/>
          </a:xfrm>
          <a:prstGeom prst="rect">
            <a:avLst/>
          </a:prstGeom>
        </p:spPr>
        <p:txBody>
          <a:bodyPr lIns="0" tIns="0" rIns="0" bIns="0" rtlCol="0" anchor="t">
            <a:spAutoFit/>
          </a:bodyPr>
          <a:lstStyle/>
          <a:p>
            <a:pPr marL="0" lvl="0" indent="0" algn="r">
              <a:lnSpc>
                <a:spcPts val="3211"/>
              </a:lnSpc>
              <a:spcBef>
                <a:spcPct val="0"/>
              </a:spcBef>
            </a:pPr>
            <a:r>
              <a:rPr lang="en-US" sz="2293" b="1" spc="-149">
                <a:solidFill>
                  <a:srgbClr val="000000"/>
                </a:solidFill>
                <a:latin typeface="Helvetica Bold"/>
                <a:ea typeface="Helvetica Bold"/>
                <a:cs typeface="Helvetica Bold"/>
                <a:sym typeface="Helvetica Bold"/>
              </a:rPr>
              <a:t>KINGS FLEET CONFERENCE 2025</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extBox 2"/>
          <p:cNvSpPr txBox="1"/>
          <p:nvPr/>
        </p:nvSpPr>
        <p:spPr>
          <a:xfrm>
            <a:off x="1353965" y="1636190"/>
            <a:ext cx="16767782" cy="7167020"/>
          </a:xfrm>
          <a:prstGeom prst="rect">
            <a:avLst/>
          </a:prstGeom>
        </p:spPr>
        <p:txBody>
          <a:bodyPr lIns="0" tIns="0" rIns="0" bIns="0" rtlCol="0" anchor="t">
            <a:spAutoFit/>
          </a:bodyPr>
          <a:lstStyle/>
          <a:p>
            <a:pPr algn="l">
              <a:lnSpc>
                <a:spcPts val="11916"/>
              </a:lnSpc>
            </a:pPr>
            <a:r>
              <a:rPr lang="en-US" sz="11916" b="1" spc="-846">
                <a:solidFill>
                  <a:srgbClr val="E1A126"/>
                </a:solidFill>
                <a:latin typeface="Helvetica Bold"/>
                <a:ea typeface="Helvetica Bold"/>
                <a:cs typeface="Helvetica Bold"/>
                <a:sym typeface="Helvetica Bold"/>
              </a:rPr>
              <a:t>B</a:t>
            </a:r>
            <a:r>
              <a:rPr lang="en-US" sz="11916" b="1" spc="-846">
                <a:solidFill>
                  <a:srgbClr val="FEFEFE"/>
                </a:solidFill>
                <a:latin typeface="Helvetica Bold"/>
                <a:ea typeface="Helvetica Bold"/>
                <a:cs typeface="Helvetica Bold"/>
                <a:sym typeface="Helvetica Bold"/>
              </a:rPr>
              <a:t>eliefs &amp; Behaviours</a:t>
            </a:r>
          </a:p>
          <a:p>
            <a:pPr algn="l">
              <a:lnSpc>
                <a:spcPts val="10916"/>
              </a:lnSpc>
            </a:pPr>
            <a:r>
              <a:rPr lang="en-US" sz="10916" b="1" spc="-775">
                <a:solidFill>
                  <a:srgbClr val="E1A126"/>
                </a:solidFill>
                <a:latin typeface="Helvetica Bold"/>
                <a:ea typeface="Helvetica Bold"/>
                <a:cs typeface="Helvetica Bold"/>
                <a:sym typeface="Helvetica Bold"/>
              </a:rPr>
              <a:t>R</a:t>
            </a:r>
            <a:r>
              <a:rPr lang="en-US" sz="10916" b="1" spc="-775">
                <a:solidFill>
                  <a:srgbClr val="FEFEFE"/>
                </a:solidFill>
                <a:latin typeface="Helvetica Bold"/>
                <a:ea typeface="Helvetica Bold"/>
                <a:cs typeface="Helvetica Bold"/>
                <a:sym typeface="Helvetica Bold"/>
              </a:rPr>
              <a:t>oots &amp; Reputation</a:t>
            </a:r>
          </a:p>
          <a:p>
            <a:pPr algn="l">
              <a:lnSpc>
                <a:spcPts val="10916"/>
              </a:lnSpc>
            </a:pPr>
            <a:r>
              <a:rPr lang="en-US" sz="10916" b="1" spc="-775">
                <a:solidFill>
                  <a:srgbClr val="E1A126"/>
                </a:solidFill>
                <a:latin typeface="Helvetica Bold"/>
                <a:ea typeface="Helvetica Bold"/>
                <a:cs typeface="Helvetica Bold"/>
                <a:sym typeface="Helvetica Bold"/>
              </a:rPr>
              <a:t>A</a:t>
            </a:r>
            <a:r>
              <a:rPr lang="en-US" sz="10916" b="1" spc="-775">
                <a:solidFill>
                  <a:srgbClr val="FEFEFE"/>
                </a:solidFill>
                <a:latin typeface="Helvetica Bold"/>
                <a:ea typeface="Helvetica Bold"/>
                <a:cs typeface="Helvetica Bold"/>
                <a:sym typeface="Helvetica Bold"/>
              </a:rPr>
              <a:t>ttitudes &amp; Assumptions</a:t>
            </a:r>
          </a:p>
          <a:p>
            <a:pPr algn="l">
              <a:lnSpc>
                <a:spcPts val="10916"/>
              </a:lnSpc>
            </a:pPr>
            <a:r>
              <a:rPr lang="en-US" sz="10916" b="1" spc="-775">
                <a:solidFill>
                  <a:srgbClr val="E1A126"/>
                </a:solidFill>
                <a:latin typeface="Helvetica Bold"/>
                <a:ea typeface="Helvetica Bold"/>
                <a:cs typeface="Helvetica Bold"/>
                <a:sym typeface="Helvetica Bold"/>
              </a:rPr>
              <a:t>V</a:t>
            </a:r>
            <a:r>
              <a:rPr lang="en-US" sz="10916" b="1" spc="-775">
                <a:solidFill>
                  <a:srgbClr val="FEFEFE"/>
                </a:solidFill>
                <a:latin typeface="Helvetica Bold"/>
                <a:ea typeface="Helvetica Bold"/>
                <a:cs typeface="Helvetica Bold"/>
                <a:sym typeface="Helvetica Bold"/>
              </a:rPr>
              <a:t>ison &amp; Values</a:t>
            </a:r>
          </a:p>
          <a:p>
            <a:pPr algn="l">
              <a:lnSpc>
                <a:spcPts val="10916"/>
              </a:lnSpc>
            </a:pPr>
            <a:r>
              <a:rPr lang="en-US" sz="10916" b="1" spc="-775">
                <a:solidFill>
                  <a:srgbClr val="E1A126"/>
                </a:solidFill>
                <a:latin typeface="Helvetica Bold"/>
                <a:ea typeface="Helvetica Bold"/>
                <a:cs typeface="Helvetica Bold"/>
                <a:sym typeface="Helvetica Bold"/>
              </a:rPr>
              <a:t>E</a:t>
            </a:r>
            <a:r>
              <a:rPr lang="en-US" sz="10916" b="1" spc="-775">
                <a:solidFill>
                  <a:srgbClr val="FEFEFE"/>
                </a:solidFill>
                <a:latin typeface="Helvetica Bold"/>
                <a:ea typeface="Helvetica Bold"/>
                <a:cs typeface="Helvetica Bold"/>
                <a:sym typeface="Helvetica Bold"/>
              </a:rPr>
              <a:t>nvironment &amp; Experience</a:t>
            </a:r>
          </a:p>
        </p:txBody>
      </p:sp>
      <p:sp>
        <p:nvSpPr>
          <p:cNvPr id="3" name="TextBox 3"/>
          <p:cNvSpPr txBox="1"/>
          <p:nvPr/>
        </p:nvSpPr>
        <p:spPr>
          <a:xfrm>
            <a:off x="1028700" y="9182100"/>
            <a:ext cx="2892542" cy="467517"/>
          </a:xfrm>
          <a:prstGeom prst="rect">
            <a:avLst/>
          </a:prstGeom>
        </p:spPr>
        <p:txBody>
          <a:bodyPr lIns="0" tIns="0" rIns="0" bIns="0" rtlCol="0" anchor="t">
            <a:spAutoFit/>
          </a:bodyPr>
          <a:lstStyle/>
          <a:p>
            <a:pPr algn="l">
              <a:lnSpc>
                <a:spcPts val="3631"/>
              </a:lnSpc>
            </a:pPr>
            <a:r>
              <a:rPr lang="en-US" sz="2593" b="1" spc="-168">
                <a:solidFill>
                  <a:srgbClr val="FEFEFE"/>
                </a:solidFill>
                <a:latin typeface="Helvetica Bold"/>
                <a:ea typeface="Helvetica Bold"/>
                <a:cs typeface="Helvetica Bold"/>
                <a:sym typeface="Helvetica Bold"/>
              </a:rPr>
              <a:t>SLIDE 17</a:t>
            </a:r>
          </a:p>
        </p:txBody>
      </p:sp>
      <p:sp>
        <p:nvSpPr>
          <p:cNvPr id="4" name="TextBox 4"/>
          <p:cNvSpPr txBox="1"/>
          <p:nvPr/>
        </p:nvSpPr>
        <p:spPr>
          <a:xfrm>
            <a:off x="12887336" y="620238"/>
            <a:ext cx="4371964" cy="408462"/>
          </a:xfrm>
          <a:prstGeom prst="rect">
            <a:avLst/>
          </a:prstGeom>
        </p:spPr>
        <p:txBody>
          <a:bodyPr lIns="0" tIns="0" rIns="0" bIns="0" rtlCol="0" anchor="t">
            <a:spAutoFit/>
          </a:bodyPr>
          <a:lstStyle/>
          <a:p>
            <a:pPr marL="0" lvl="0" indent="0" algn="r">
              <a:lnSpc>
                <a:spcPts val="3211"/>
              </a:lnSpc>
              <a:spcBef>
                <a:spcPct val="0"/>
              </a:spcBef>
            </a:pPr>
            <a:r>
              <a:rPr lang="en-US" sz="2293" b="1" spc="-149">
                <a:solidFill>
                  <a:srgbClr val="FEFEFE"/>
                </a:solidFill>
                <a:latin typeface="Helvetica Bold"/>
                <a:ea typeface="Helvetica Bold"/>
                <a:cs typeface="Helvetica Bold"/>
                <a:sym typeface="Helvetica Bold"/>
              </a:rPr>
              <a:t>KINGS FLEET CONFERENCE 2025</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83333" b="-83333"/>
            </a:stretch>
          </a:blipFill>
        </p:spPr>
      </p:sp>
      <p:sp>
        <p:nvSpPr>
          <p:cNvPr id="3" name="TextBox 3"/>
          <p:cNvSpPr txBox="1"/>
          <p:nvPr/>
        </p:nvSpPr>
        <p:spPr>
          <a:xfrm>
            <a:off x="3493346" y="2144023"/>
            <a:ext cx="11301307" cy="4777239"/>
          </a:xfrm>
          <a:prstGeom prst="rect">
            <a:avLst/>
          </a:prstGeom>
        </p:spPr>
        <p:txBody>
          <a:bodyPr lIns="0" tIns="0" rIns="0" bIns="0" rtlCol="0" anchor="t">
            <a:spAutoFit/>
          </a:bodyPr>
          <a:lstStyle/>
          <a:p>
            <a:pPr algn="ctr">
              <a:lnSpc>
                <a:spcPts val="17375"/>
              </a:lnSpc>
            </a:pPr>
            <a:r>
              <a:rPr lang="en-US" sz="21451" b="1" spc="-1523">
                <a:solidFill>
                  <a:srgbClr val="FEFEFE"/>
                </a:solidFill>
                <a:latin typeface="Helvetica Bold"/>
                <a:ea typeface="Helvetica Bold"/>
                <a:cs typeface="Helvetica Bold"/>
                <a:sym typeface="Helvetica Bold"/>
              </a:rPr>
              <a:t>Creating</a:t>
            </a:r>
          </a:p>
          <a:p>
            <a:pPr algn="ctr">
              <a:lnSpc>
                <a:spcPts val="17375"/>
              </a:lnSpc>
            </a:pPr>
            <a:r>
              <a:rPr lang="en-US" sz="21451" b="1" spc="-1523">
                <a:solidFill>
                  <a:srgbClr val="FEFEFE"/>
                </a:solidFill>
                <a:latin typeface="Helvetica Bold"/>
                <a:ea typeface="Helvetica Bold"/>
                <a:cs typeface="Helvetica Bold"/>
                <a:sym typeface="Helvetica Bold"/>
              </a:rPr>
              <a:t>Culture</a:t>
            </a:r>
          </a:p>
        </p:txBody>
      </p:sp>
      <p:sp>
        <p:nvSpPr>
          <p:cNvPr id="4" name="TextBox 4"/>
          <p:cNvSpPr txBox="1"/>
          <p:nvPr/>
        </p:nvSpPr>
        <p:spPr>
          <a:xfrm>
            <a:off x="1028700" y="9182100"/>
            <a:ext cx="2892542" cy="467684"/>
          </a:xfrm>
          <a:prstGeom prst="rect">
            <a:avLst/>
          </a:prstGeom>
        </p:spPr>
        <p:txBody>
          <a:bodyPr lIns="0" tIns="0" rIns="0" bIns="0" rtlCol="0" anchor="t">
            <a:spAutoFit/>
          </a:bodyPr>
          <a:lstStyle/>
          <a:p>
            <a:pPr algn="l">
              <a:lnSpc>
                <a:spcPts val="3631"/>
              </a:lnSpc>
            </a:pPr>
            <a:r>
              <a:rPr lang="en-US" sz="2593" b="1" spc="-168">
                <a:solidFill>
                  <a:srgbClr val="FFFFFF"/>
                </a:solidFill>
                <a:latin typeface="Helvetica Bold"/>
                <a:ea typeface="Helvetica Bold"/>
                <a:cs typeface="Helvetica Bold"/>
                <a:sym typeface="Helvetica Bold"/>
              </a:rPr>
              <a:t>SLIDE 18</a:t>
            </a:r>
          </a:p>
        </p:txBody>
      </p:sp>
      <p:sp>
        <p:nvSpPr>
          <p:cNvPr id="5" name="TextBox 5"/>
          <p:cNvSpPr txBox="1"/>
          <p:nvPr/>
        </p:nvSpPr>
        <p:spPr>
          <a:xfrm>
            <a:off x="5011941" y="6579645"/>
            <a:ext cx="8264118" cy="1109339"/>
          </a:xfrm>
          <a:prstGeom prst="rect">
            <a:avLst/>
          </a:prstGeom>
        </p:spPr>
        <p:txBody>
          <a:bodyPr lIns="0" tIns="0" rIns="0" bIns="0" rtlCol="0" anchor="t">
            <a:spAutoFit/>
          </a:bodyPr>
          <a:lstStyle/>
          <a:p>
            <a:pPr algn="ctr">
              <a:lnSpc>
                <a:spcPts val="8703"/>
              </a:lnSpc>
              <a:spcBef>
                <a:spcPct val="0"/>
              </a:spcBef>
            </a:pPr>
            <a:r>
              <a:rPr lang="en-US" sz="6216" b="1" spc="-404">
                <a:solidFill>
                  <a:srgbClr val="E2A300"/>
                </a:solidFill>
                <a:latin typeface="Helvetica Bold"/>
                <a:ea typeface="Helvetica Bold"/>
                <a:cs typeface="Helvetica Bold"/>
                <a:sym typeface="Helvetica Bold"/>
              </a:rPr>
              <a:t>GOT ANY QUESTIONS? </a:t>
            </a:r>
          </a:p>
        </p:txBody>
      </p:sp>
      <p:sp>
        <p:nvSpPr>
          <p:cNvPr id="6" name="TextBox 6"/>
          <p:cNvSpPr txBox="1"/>
          <p:nvPr/>
        </p:nvSpPr>
        <p:spPr>
          <a:xfrm>
            <a:off x="12887336" y="620238"/>
            <a:ext cx="4371964" cy="408462"/>
          </a:xfrm>
          <a:prstGeom prst="rect">
            <a:avLst/>
          </a:prstGeom>
        </p:spPr>
        <p:txBody>
          <a:bodyPr lIns="0" tIns="0" rIns="0" bIns="0" rtlCol="0" anchor="t">
            <a:spAutoFit/>
          </a:bodyPr>
          <a:lstStyle/>
          <a:p>
            <a:pPr marL="0" lvl="0" indent="0" algn="r">
              <a:lnSpc>
                <a:spcPts val="3211"/>
              </a:lnSpc>
              <a:spcBef>
                <a:spcPct val="0"/>
              </a:spcBef>
            </a:pPr>
            <a:r>
              <a:rPr lang="en-US" sz="2293" b="1" spc="-149">
                <a:solidFill>
                  <a:srgbClr val="000000"/>
                </a:solidFill>
                <a:latin typeface="Helvetica Bold"/>
                <a:ea typeface="Helvetica Bold"/>
                <a:cs typeface="Helvetica Bold"/>
                <a:sym typeface="Helvetica Bold"/>
              </a:rPr>
              <a:t>KINGS FLEET CONFERENCE 2025</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2" name="Freeform 2"/>
          <p:cNvSpPr/>
          <p:nvPr/>
        </p:nvSpPr>
        <p:spPr>
          <a:xfrm>
            <a:off x="-345945" y="-4489974"/>
            <a:ext cx="18979890" cy="18755627"/>
          </a:xfrm>
          <a:custGeom>
            <a:avLst/>
            <a:gdLst/>
            <a:ahLst/>
            <a:cxnLst/>
            <a:rect l="l" t="t" r="r" b="b"/>
            <a:pathLst>
              <a:path w="18979890" h="18755627">
                <a:moveTo>
                  <a:pt x="0" y="0"/>
                </a:moveTo>
                <a:lnTo>
                  <a:pt x="18979890" y="0"/>
                </a:lnTo>
                <a:lnTo>
                  <a:pt x="18979890" y="18755628"/>
                </a:lnTo>
                <a:lnTo>
                  <a:pt x="0" y="18755628"/>
                </a:lnTo>
                <a:lnTo>
                  <a:pt x="0" y="0"/>
                </a:lnTo>
                <a:close/>
              </a:path>
            </a:pathLst>
          </a:custGeom>
          <a:blipFill>
            <a:blip r:embed="rId2">
              <a:alphaModFix amt="63000"/>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a:off x="5889301" y="652947"/>
            <a:ext cx="6509399" cy="3149628"/>
            <a:chOff x="0" y="0"/>
            <a:chExt cx="8679199" cy="4199505"/>
          </a:xfrm>
        </p:grpSpPr>
        <p:sp>
          <p:nvSpPr>
            <p:cNvPr id="4" name="Freeform 4"/>
            <p:cNvSpPr/>
            <p:nvPr/>
          </p:nvSpPr>
          <p:spPr>
            <a:xfrm>
              <a:off x="0" y="0"/>
              <a:ext cx="8679199" cy="2921997"/>
            </a:xfrm>
            <a:custGeom>
              <a:avLst/>
              <a:gdLst/>
              <a:ahLst/>
              <a:cxnLst/>
              <a:rect l="l" t="t" r="r" b="b"/>
              <a:pathLst>
                <a:path w="8679199" h="2921997">
                  <a:moveTo>
                    <a:pt x="0" y="0"/>
                  </a:moveTo>
                  <a:lnTo>
                    <a:pt x="8679199" y="0"/>
                  </a:lnTo>
                  <a:lnTo>
                    <a:pt x="8679199" y="2921997"/>
                  </a:lnTo>
                  <a:lnTo>
                    <a:pt x="0" y="2921997"/>
                  </a:lnTo>
                  <a:lnTo>
                    <a:pt x="0" y="0"/>
                  </a:lnTo>
                  <a:close/>
                </a:path>
              </a:pathLst>
            </a:custGeom>
            <a:blipFill>
              <a:blip r:embed="rId4"/>
              <a:stretch>
                <a:fillRect/>
              </a:stretch>
            </a:blipFill>
          </p:spPr>
        </p:sp>
        <p:grpSp>
          <p:nvGrpSpPr>
            <p:cNvPr id="5" name="Group 5"/>
            <p:cNvGrpSpPr>
              <a:grpSpLocks noChangeAspect="1"/>
            </p:cNvGrpSpPr>
            <p:nvPr/>
          </p:nvGrpSpPr>
          <p:grpSpPr>
            <a:xfrm>
              <a:off x="994610" y="2234731"/>
              <a:ext cx="6689979" cy="1964774"/>
              <a:chOff x="0" y="0"/>
              <a:chExt cx="7596988" cy="2231161"/>
            </a:xfrm>
          </p:grpSpPr>
          <p:sp>
            <p:nvSpPr>
              <p:cNvPr id="6" name="Freeform 6"/>
              <p:cNvSpPr/>
              <p:nvPr/>
            </p:nvSpPr>
            <p:spPr>
              <a:xfrm>
                <a:off x="63500" y="57150"/>
                <a:ext cx="7473824" cy="2110359"/>
              </a:xfrm>
              <a:custGeom>
                <a:avLst/>
                <a:gdLst/>
                <a:ahLst/>
                <a:cxnLst/>
                <a:rect l="l" t="t" r="r" b="b"/>
                <a:pathLst>
                  <a:path w="7473824" h="2110359">
                    <a:moveTo>
                      <a:pt x="7468362" y="105918"/>
                    </a:moveTo>
                    <a:cubicBezTo>
                      <a:pt x="7455535" y="147193"/>
                      <a:pt x="7458710" y="190119"/>
                      <a:pt x="7455916" y="232283"/>
                    </a:cubicBezTo>
                    <a:cubicBezTo>
                      <a:pt x="7442327" y="439293"/>
                      <a:pt x="7430516" y="646303"/>
                      <a:pt x="7417943" y="853313"/>
                    </a:cubicBezTo>
                    <a:cubicBezTo>
                      <a:pt x="7408926" y="1003173"/>
                      <a:pt x="7399275" y="1153033"/>
                      <a:pt x="7391147" y="1303020"/>
                    </a:cubicBezTo>
                    <a:cubicBezTo>
                      <a:pt x="7390130" y="1322705"/>
                      <a:pt x="7386448" y="1330071"/>
                      <a:pt x="7364730" y="1332484"/>
                    </a:cubicBezTo>
                    <a:cubicBezTo>
                      <a:pt x="7190994" y="1352296"/>
                      <a:pt x="7017386" y="1374140"/>
                      <a:pt x="6843649" y="1394841"/>
                    </a:cubicBezTo>
                    <a:cubicBezTo>
                      <a:pt x="6672072" y="1415288"/>
                      <a:pt x="6500368" y="1434719"/>
                      <a:pt x="6328918" y="1455293"/>
                    </a:cubicBezTo>
                    <a:cubicBezTo>
                      <a:pt x="6157468" y="1475867"/>
                      <a:pt x="5986018" y="1497457"/>
                      <a:pt x="5814441" y="1518031"/>
                    </a:cubicBezTo>
                    <a:cubicBezTo>
                      <a:pt x="5642864" y="1538605"/>
                      <a:pt x="5471160" y="1558036"/>
                      <a:pt x="5299710" y="1578610"/>
                    </a:cubicBezTo>
                    <a:cubicBezTo>
                      <a:pt x="5128260" y="1599184"/>
                      <a:pt x="4956683" y="1620774"/>
                      <a:pt x="4785233" y="1641221"/>
                    </a:cubicBezTo>
                    <a:cubicBezTo>
                      <a:pt x="4613783" y="1661668"/>
                      <a:pt x="4442079" y="1681226"/>
                      <a:pt x="4270502" y="1701800"/>
                    </a:cubicBezTo>
                    <a:cubicBezTo>
                      <a:pt x="4098925" y="1722374"/>
                      <a:pt x="3927602" y="1743964"/>
                      <a:pt x="3756025" y="1764538"/>
                    </a:cubicBezTo>
                    <a:cubicBezTo>
                      <a:pt x="3584447" y="1785112"/>
                      <a:pt x="3412744" y="1804670"/>
                      <a:pt x="3241294" y="1825117"/>
                    </a:cubicBezTo>
                    <a:cubicBezTo>
                      <a:pt x="3069844" y="1845564"/>
                      <a:pt x="2898394" y="1867154"/>
                      <a:pt x="2726817" y="1887728"/>
                    </a:cubicBezTo>
                    <a:cubicBezTo>
                      <a:pt x="2573528" y="1906143"/>
                      <a:pt x="2419985" y="1923415"/>
                      <a:pt x="2266696" y="1941830"/>
                    </a:cubicBezTo>
                    <a:cubicBezTo>
                      <a:pt x="2113407" y="1960245"/>
                      <a:pt x="1960245" y="1979422"/>
                      <a:pt x="1806829" y="1997837"/>
                    </a:cubicBezTo>
                    <a:cubicBezTo>
                      <a:pt x="1653413" y="2016252"/>
                      <a:pt x="1500124" y="2033778"/>
                      <a:pt x="1346708" y="2052066"/>
                    </a:cubicBezTo>
                    <a:cubicBezTo>
                      <a:pt x="1211580" y="2068195"/>
                      <a:pt x="1076579" y="2084578"/>
                      <a:pt x="941578" y="2101850"/>
                    </a:cubicBezTo>
                    <a:cubicBezTo>
                      <a:pt x="924306" y="2104136"/>
                      <a:pt x="905256" y="2097786"/>
                      <a:pt x="889635" y="2110359"/>
                    </a:cubicBezTo>
                    <a:lnTo>
                      <a:pt x="850773" y="2110359"/>
                    </a:lnTo>
                    <a:cubicBezTo>
                      <a:pt x="841248" y="2104771"/>
                      <a:pt x="834263" y="2096770"/>
                      <a:pt x="828167" y="2087626"/>
                    </a:cubicBezTo>
                    <a:cubicBezTo>
                      <a:pt x="700913" y="1894586"/>
                      <a:pt x="572516" y="1702435"/>
                      <a:pt x="446024" y="1508887"/>
                    </a:cubicBezTo>
                    <a:cubicBezTo>
                      <a:pt x="441325" y="1501648"/>
                      <a:pt x="436626" y="1494409"/>
                      <a:pt x="431800" y="1487170"/>
                    </a:cubicBezTo>
                    <a:cubicBezTo>
                      <a:pt x="294005" y="1283208"/>
                      <a:pt x="160782" y="1076071"/>
                      <a:pt x="22987" y="871855"/>
                    </a:cubicBezTo>
                    <a:cubicBezTo>
                      <a:pt x="13208" y="857377"/>
                      <a:pt x="6223" y="842010"/>
                      <a:pt x="0" y="826008"/>
                    </a:cubicBezTo>
                    <a:lnTo>
                      <a:pt x="0" y="819531"/>
                    </a:lnTo>
                    <a:cubicBezTo>
                      <a:pt x="114808" y="806704"/>
                      <a:pt x="229616" y="793623"/>
                      <a:pt x="344551" y="780923"/>
                    </a:cubicBezTo>
                    <a:cubicBezTo>
                      <a:pt x="495935" y="764159"/>
                      <a:pt x="647319" y="747776"/>
                      <a:pt x="798703" y="731393"/>
                    </a:cubicBezTo>
                    <a:cubicBezTo>
                      <a:pt x="927608" y="717423"/>
                      <a:pt x="1056386" y="703834"/>
                      <a:pt x="1185291" y="689864"/>
                    </a:cubicBezTo>
                    <a:cubicBezTo>
                      <a:pt x="1334516" y="673735"/>
                      <a:pt x="1483741" y="657225"/>
                      <a:pt x="1632966" y="641096"/>
                    </a:cubicBezTo>
                    <a:cubicBezTo>
                      <a:pt x="1761744" y="627126"/>
                      <a:pt x="1890649" y="613156"/>
                      <a:pt x="2019554" y="599186"/>
                    </a:cubicBezTo>
                    <a:cubicBezTo>
                      <a:pt x="2148459" y="585216"/>
                      <a:pt x="2277237" y="571373"/>
                      <a:pt x="2406142" y="557403"/>
                    </a:cubicBezTo>
                    <a:cubicBezTo>
                      <a:pt x="2536063" y="543306"/>
                      <a:pt x="2665984" y="529082"/>
                      <a:pt x="2795905" y="514858"/>
                    </a:cubicBezTo>
                    <a:cubicBezTo>
                      <a:pt x="2926842" y="500507"/>
                      <a:pt x="3057779" y="486029"/>
                      <a:pt x="3188843" y="471932"/>
                    </a:cubicBezTo>
                    <a:cubicBezTo>
                      <a:pt x="3317748" y="457962"/>
                      <a:pt x="3446526" y="444373"/>
                      <a:pt x="3575431" y="430403"/>
                    </a:cubicBezTo>
                    <a:cubicBezTo>
                      <a:pt x="3724656" y="414274"/>
                      <a:pt x="3873881" y="397764"/>
                      <a:pt x="4023106" y="381635"/>
                    </a:cubicBezTo>
                    <a:cubicBezTo>
                      <a:pt x="4152011" y="367665"/>
                      <a:pt x="4280789" y="353695"/>
                      <a:pt x="4409694" y="339725"/>
                    </a:cubicBezTo>
                    <a:cubicBezTo>
                      <a:pt x="4538599" y="325755"/>
                      <a:pt x="4667377" y="311912"/>
                      <a:pt x="4796282" y="297942"/>
                    </a:cubicBezTo>
                    <a:cubicBezTo>
                      <a:pt x="4926203" y="283845"/>
                      <a:pt x="5056124" y="269621"/>
                      <a:pt x="5186045" y="255397"/>
                    </a:cubicBezTo>
                    <a:cubicBezTo>
                      <a:pt x="5316982" y="241046"/>
                      <a:pt x="5447919" y="226695"/>
                      <a:pt x="5578983" y="212344"/>
                    </a:cubicBezTo>
                    <a:cubicBezTo>
                      <a:pt x="5706745" y="198501"/>
                      <a:pt x="5834507" y="184785"/>
                      <a:pt x="5962269" y="170942"/>
                    </a:cubicBezTo>
                    <a:cubicBezTo>
                      <a:pt x="6093206" y="156718"/>
                      <a:pt x="6224270" y="142240"/>
                      <a:pt x="6355207" y="128016"/>
                    </a:cubicBezTo>
                    <a:cubicBezTo>
                      <a:pt x="6482969" y="114173"/>
                      <a:pt x="6610731" y="100457"/>
                      <a:pt x="6738493" y="86614"/>
                    </a:cubicBezTo>
                    <a:cubicBezTo>
                      <a:pt x="6869430" y="72390"/>
                      <a:pt x="7000367" y="57912"/>
                      <a:pt x="7131431" y="43815"/>
                    </a:cubicBezTo>
                    <a:cubicBezTo>
                      <a:pt x="7220586" y="34163"/>
                      <a:pt x="7309739" y="24638"/>
                      <a:pt x="7398893" y="15113"/>
                    </a:cubicBezTo>
                    <a:cubicBezTo>
                      <a:pt x="7409435" y="13970"/>
                      <a:pt x="7420737" y="16256"/>
                      <a:pt x="7429881" y="8509"/>
                    </a:cubicBezTo>
                    <a:cubicBezTo>
                      <a:pt x="7465695" y="0"/>
                      <a:pt x="7473824" y="16637"/>
                      <a:pt x="7469251" y="48895"/>
                    </a:cubicBezTo>
                    <a:cubicBezTo>
                      <a:pt x="7466711" y="67564"/>
                      <a:pt x="7468743" y="86868"/>
                      <a:pt x="7468743" y="105791"/>
                    </a:cubicBezTo>
                  </a:path>
                </a:pathLst>
              </a:custGeom>
              <a:solidFill>
                <a:srgbClr val="090F10"/>
              </a:solidFill>
            </p:spPr>
          </p:sp>
          <p:sp>
            <p:nvSpPr>
              <p:cNvPr id="7" name="Freeform 7"/>
              <p:cNvSpPr/>
              <p:nvPr/>
            </p:nvSpPr>
            <p:spPr>
              <a:xfrm>
                <a:off x="301752" y="217424"/>
                <a:ext cx="7083297" cy="1804797"/>
              </a:xfrm>
              <a:custGeom>
                <a:avLst/>
                <a:gdLst/>
                <a:ahLst/>
                <a:cxnLst/>
                <a:rect l="l" t="t" r="r" b="b"/>
                <a:pathLst>
                  <a:path w="7083297" h="1804797">
                    <a:moveTo>
                      <a:pt x="0" y="771271"/>
                    </a:moveTo>
                    <a:cubicBezTo>
                      <a:pt x="200279" y="749173"/>
                      <a:pt x="395605" y="727202"/>
                      <a:pt x="591058" y="705993"/>
                    </a:cubicBezTo>
                    <a:cubicBezTo>
                      <a:pt x="759587" y="687705"/>
                      <a:pt x="928370" y="670560"/>
                      <a:pt x="1096899" y="652272"/>
                    </a:cubicBezTo>
                    <a:cubicBezTo>
                      <a:pt x="1246124" y="636143"/>
                      <a:pt x="1395222" y="618744"/>
                      <a:pt x="1544574" y="602615"/>
                    </a:cubicBezTo>
                    <a:cubicBezTo>
                      <a:pt x="1693926" y="586486"/>
                      <a:pt x="1843151" y="571246"/>
                      <a:pt x="1992376" y="555117"/>
                    </a:cubicBezTo>
                    <a:cubicBezTo>
                      <a:pt x="2141601" y="538988"/>
                      <a:pt x="2290826" y="521716"/>
                      <a:pt x="2440051" y="505460"/>
                    </a:cubicBezTo>
                    <a:cubicBezTo>
                      <a:pt x="2589276" y="489204"/>
                      <a:pt x="2738628" y="474091"/>
                      <a:pt x="2887853" y="457835"/>
                    </a:cubicBezTo>
                    <a:cubicBezTo>
                      <a:pt x="3037078" y="441579"/>
                      <a:pt x="3186303" y="424561"/>
                      <a:pt x="3335528" y="408305"/>
                    </a:cubicBezTo>
                    <a:cubicBezTo>
                      <a:pt x="3464306" y="394335"/>
                      <a:pt x="3593338" y="381127"/>
                      <a:pt x="3722116" y="367157"/>
                    </a:cubicBezTo>
                    <a:cubicBezTo>
                      <a:pt x="3850894" y="353187"/>
                      <a:pt x="3979799" y="338709"/>
                      <a:pt x="4108577" y="324612"/>
                    </a:cubicBezTo>
                    <a:cubicBezTo>
                      <a:pt x="4237355" y="310515"/>
                      <a:pt x="4366260" y="296926"/>
                      <a:pt x="4495165" y="282956"/>
                    </a:cubicBezTo>
                    <a:cubicBezTo>
                      <a:pt x="4624070" y="268986"/>
                      <a:pt x="4752848" y="254889"/>
                      <a:pt x="4881753" y="240919"/>
                    </a:cubicBezTo>
                    <a:cubicBezTo>
                      <a:pt x="5011674" y="226822"/>
                      <a:pt x="5141595" y="212725"/>
                      <a:pt x="5271516" y="198628"/>
                    </a:cubicBezTo>
                    <a:cubicBezTo>
                      <a:pt x="5401437" y="184531"/>
                      <a:pt x="5531358" y="170180"/>
                      <a:pt x="5661279" y="156083"/>
                    </a:cubicBezTo>
                    <a:cubicBezTo>
                      <a:pt x="5790057" y="142113"/>
                      <a:pt x="5918962" y="128270"/>
                      <a:pt x="6047867" y="114300"/>
                    </a:cubicBezTo>
                    <a:cubicBezTo>
                      <a:pt x="6176772" y="100330"/>
                      <a:pt x="6305550" y="86487"/>
                      <a:pt x="6434455" y="72390"/>
                    </a:cubicBezTo>
                    <a:cubicBezTo>
                      <a:pt x="6563359" y="58293"/>
                      <a:pt x="6692137" y="44196"/>
                      <a:pt x="6820916" y="29972"/>
                    </a:cubicBezTo>
                    <a:cubicBezTo>
                      <a:pt x="6894957" y="21844"/>
                      <a:pt x="6969124" y="13970"/>
                      <a:pt x="7043038" y="5207"/>
                    </a:cubicBezTo>
                    <a:cubicBezTo>
                      <a:pt x="7082662" y="635"/>
                      <a:pt x="7083297" y="0"/>
                      <a:pt x="7081011" y="39116"/>
                    </a:cubicBezTo>
                    <a:cubicBezTo>
                      <a:pt x="7068693" y="247269"/>
                      <a:pt x="7055993" y="455422"/>
                      <a:pt x="7043546" y="663448"/>
                    </a:cubicBezTo>
                    <a:cubicBezTo>
                      <a:pt x="7036434" y="782066"/>
                      <a:pt x="7028815" y="900684"/>
                      <a:pt x="7023099" y="1019429"/>
                    </a:cubicBezTo>
                    <a:cubicBezTo>
                      <a:pt x="7022083" y="1041781"/>
                      <a:pt x="7015606" y="1046861"/>
                      <a:pt x="6993635" y="1049274"/>
                    </a:cubicBezTo>
                    <a:cubicBezTo>
                      <a:pt x="6857365" y="1064260"/>
                      <a:pt x="6721347" y="1081786"/>
                      <a:pt x="6585204" y="1098169"/>
                    </a:cubicBezTo>
                    <a:cubicBezTo>
                      <a:pt x="6450075" y="1114298"/>
                      <a:pt x="6314947" y="1129792"/>
                      <a:pt x="6179947" y="1145921"/>
                    </a:cubicBezTo>
                    <a:cubicBezTo>
                      <a:pt x="6044946" y="1162050"/>
                      <a:pt x="5909818" y="1178687"/>
                      <a:pt x="5774817" y="1194943"/>
                    </a:cubicBezTo>
                    <a:cubicBezTo>
                      <a:pt x="5640832" y="1211072"/>
                      <a:pt x="5506847" y="1226947"/>
                      <a:pt x="5372735" y="1242949"/>
                    </a:cubicBezTo>
                    <a:cubicBezTo>
                      <a:pt x="5235575" y="1259459"/>
                      <a:pt x="5098287" y="1276096"/>
                      <a:pt x="4961128" y="1292479"/>
                    </a:cubicBezTo>
                    <a:cubicBezTo>
                      <a:pt x="4827143" y="1308481"/>
                      <a:pt x="4693031" y="1324356"/>
                      <a:pt x="4559045" y="1340358"/>
                    </a:cubicBezTo>
                    <a:cubicBezTo>
                      <a:pt x="4423917" y="1356487"/>
                      <a:pt x="4288917" y="1372489"/>
                      <a:pt x="4153788" y="1388745"/>
                    </a:cubicBezTo>
                    <a:cubicBezTo>
                      <a:pt x="4018660" y="1405001"/>
                      <a:pt x="3883660" y="1421384"/>
                      <a:pt x="3748659" y="1437640"/>
                    </a:cubicBezTo>
                    <a:cubicBezTo>
                      <a:pt x="3611499" y="1454150"/>
                      <a:pt x="3474211" y="1470533"/>
                      <a:pt x="3337051" y="1486916"/>
                    </a:cubicBezTo>
                    <a:cubicBezTo>
                      <a:pt x="3201923" y="1503045"/>
                      <a:pt x="3066923" y="1518920"/>
                      <a:pt x="2931794" y="1535049"/>
                    </a:cubicBezTo>
                    <a:cubicBezTo>
                      <a:pt x="2796666" y="1551178"/>
                      <a:pt x="2661665" y="1567561"/>
                      <a:pt x="2526537" y="1583690"/>
                    </a:cubicBezTo>
                    <a:cubicBezTo>
                      <a:pt x="2390393" y="1599946"/>
                      <a:pt x="2254249" y="1616075"/>
                      <a:pt x="2118105" y="1632331"/>
                    </a:cubicBezTo>
                    <a:cubicBezTo>
                      <a:pt x="1982977" y="1648460"/>
                      <a:pt x="1847976" y="1664970"/>
                      <a:pt x="1712848" y="1681226"/>
                    </a:cubicBezTo>
                    <a:cubicBezTo>
                      <a:pt x="1578863" y="1697355"/>
                      <a:pt x="1444878" y="1713484"/>
                      <a:pt x="1310893" y="1729486"/>
                    </a:cubicBezTo>
                    <a:cubicBezTo>
                      <a:pt x="1173733" y="1745869"/>
                      <a:pt x="1036446" y="1762252"/>
                      <a:pt x="899286" y="1778635"/>
                    </a:cubicBezTo>
                    <a:cubicBezTo>
                      <a:pt x="838199" y="1786001"/>
                      <a:pt x="776985" y="1792605"/>
                      <a:pt x="716025" y="1801241"/>
                    </a:cubicBezTo>
                    <a:cubicBezTo>
                      <a:pt x="691387" y="1804797"/>
                      <a:pt x="677671" y="1797177"/>
                      <a:pt x="663828" y="1775968"/>
                    </a:cubicBezTo>
                    <a:cubicBezTo>
                      <a:pt x="465835" y="1474851"/>
                      <a:pt x="266699" y="1174496"/>
                      <a:pt x="67817" y="874014"/>
                    </a:cubicBezTo>
                    <a:cubicBezTo>
                      <a:pt x="45846" y="840867"/>
                      <a:pt x="24256" y="807720"/>
                      <a:pt x="126" y="771144"/>
                    </a:cubicBezTo>
                  </a:path>
                </a:pathLst>
              </a:custGeom>
              <a:solidFill>
                <a:srgbClr val="E42086"/>
              </a:solidFill>
            </p:spPr>
          </p:sp>
        </p:grpSp>
        <p:sp>
          <p:nvSpPr>
            <p:cNvPr id="8" name="TextBox 8"/>
            <p:cNvSpPr txBox="1"/>
            <p:nvPr/>
          </p:nvSpPr>
          <p:spPr>
            <a:xfrm rot="-391303">
              <a:off x="2188960" y="2790865"/>
              <a:ext cx="4768003" cy="800589"/>
            </a:xfrm>
            <a:prstGeom prst="rect">
              <a:avLst/>
            </a:prstGeom>
          </p:spPr>
          <p:txBody>
            <a:bodyPr lIns="0" tIns="0" rIns="0" bIns="0" rtlCol="0" anchor="t">
              <a:spAutoFit/>
            </a:bodyPr>
            <a:lstStyle/>
            <a:p>
              <a:pPr algn="ctr">
                <a:lnSpc>
                  <a:spcPts val="4756"/>
                </a:lnSpc>
              </a:pPr>
              <a:r>
                <a:rPr lang="en-US" sz="3397">
                  <a:solidFill>
                    <a:srgbClr val="FFFFFF"/>
                  </a:solidFill>
                  <a:latin typeface="ObelixPro"/>
                  <a:ea typeface="ObelixPro"/>
                  <a:cs typeface="ObelixPro"/>
                  <a:sym typeface="ObelixPro"/>
                </a:rPr>
                <a:t>the vision</a:t>
              </a:r>
              <a:r>
                <a:rPr lang="en-US" sz="3397">
                  <a:solidFill>
                    <a:srgbClr val="000000"/>
                  </a:solidFill>
                  <a:latin typeface="ObelixPro"/>
                  <a:ea typeface="ObelixPro"/>
                  <a:cs typeface="ObelixPro"/>
                  <a:sym typeface="ObelixPro"/>
                </a:rPr>
                <a:t> </a:t>
              </a:r>
            </a:p>
          </p:txBody>
        </p:sp>
      </p:grpSp>
      <p:sp>
        <p:nvSpPr>
          <p:cNvPr id="9" name="TextBox 9"/>
          <p:cNvSpPr txBox="1"/>
          <p:nvPr/>
        </p:nvSpPr>
        <p:spPr>
          <a:xfrm>
            <a:off x="1831628" y="3914381"/>
            <a:ext cx="14624745" cy="3156026"/>
          </a:xfrm>
          <a:prstGeom prst="rect">
            <a:avLst/>
          </a:prstGeom>
        </p:spPr>
        <p:txBody>
          <a:bodyPr lIns="0" tIns="0" rIns="0" bIns="0" rtlCol="0" anchor="t">
            <a:spAutoFit/>
          </a:bodyPr>
          <a:lstStyle/>
          <a:p>
            <a:pPr algn="ctr">
              <a:lnSpc>
                <a:spcPts val="12432"/>
              </a:lnSpc>
            </a:pPr>
            <a:r>
              <a:rPr lang="en-US" sz="7818">
                <a:solidFill>
                  <a:srgbClr val="E30187"/>
                </a:solidFill>
                <a:latin typeface="ObelixPro"/>
                <a:ea typeface="ObelixPro"/>
                <a:cs typeface="ObelixPro"/>
                <a:sym typeface="ObelixPro"/>
              </a:rPr>
              <a:t>Breathing life into</a:t>
            </a:r>
          </a:p>
          <a:p>
            <a:pPr algn="ctr">
              <a:lnSpc>
                <a:spcPts val="12432"/>
              </a:lnSpc>
            </a:pPr>
            <a:r>
              <a:rPr lang="en-US" sz="7818">
                <a:solidFill>
                  <a:srgbClr val="E30187"/>
                </a:solidFill>
                <a:latin typeface="ObelixPro"/>
                <a:ea typeface="ObelixPro"/>
                <a:cs typeface="ObelixPro"/>
                <a:sym typeface="ObelixPro"/>
              </a:rPr>
              <a:t>the next generation</a:t>
            </a:r>
            <a:r>
              <a:rPr lang="en-US" sz="7818">
                <a:solidFill>
                  <a:srgbClr val="000000"/>
                </a:solidFill>
                <a:latin typeface="ObelixPro"/>
                <a:ea typeface="ObelixPro"/>
                <a:cs typeface="ObelixPro"/>
                <a:sym typeface="ObelixPro"/>
              </a:rPr>
              <a:t> </a:t>
            </a:r>
          </a:p>
        </p:txBody>
      </p:sp>
      <p:sp>
        <p:nvSpPr>
          <p:cNvPr id="10" name="TextBox 10"/>
          <p:cNvSpPr txBox="1"/>
          <p:nvPr/>
        </p:nvSpPr>
        <p:spPr>
          <a:xfrm>
            <a:off x="1224335" y="7223760"/>
            <a:ext cx="15839331" cy="2034540"/>
          </a:xfrm>
          <a:prstGeom prst="rect">
            <a:avLst/>
          </a:prstGeom>
        </p:spPr>
        <p:txBody>
          <a:bodyPr lIns="0" tIns="0" rIns="0" bIns="0" rtlCol="0" anchor="t">
            <a:spAutoFit/>
          </a:bodyPr>
          <a:lstStyle/>
          <a:p>
            <a:pPr algn="ctr">
              <a:lnSpc>
                <a:spcPts val="5459"/>
              </a:lnSpc>
            </a:pPr>
            <a:r>
              <a:rPr lang="en-US" sz="3899">
                <a:solidFill>
                  <a:srgbClr val="000000"/>
                </a:solidFill>
                <a:latin typeface="Montserrat"/>
                <a:ea typeface="Montserrat"/>
                <a:cs typeface="Montserrat"/>
                <a:sym typeface="Montserrat"/>
              </a:rPr>
              <a:t>Helping children and families to love and live for God</a:t>
            </a:r>
          </a:p>
          <a:p>
            <a:pPr algn="ctr">
              <a:lnSpc>
                <a:spcPts val="5459"/>
              </a:lnSpc>
            </a:pPr>
            <a:r>
              <a:rPr lang="en-US" sz="3899">
                <a:solidFill>
                  <a:srgbClr val="000000"/>
                </a:solidFill>
                <a:latin typeface="Montserrat"/>
                <a:ea typeface="Montserrat"/>
                <a:cs typeface="Montserrat"/>
                <a:sym typeface="Montserrat"/>
              </a:rPr>
              <a:t>in the UK and beyond through events, festival programmes,</a:t>
            </a:r>
          </a:p>
          <a:p>
            <a:pPr algn="ctr">
              <a:lnSpc>
                <a:spcPts val="5459"/>
              </a:lnSpc>
            </a:pPr>
            <a:r>
              <a:rPr lang="en-US" sz="3899">
                <a:solidFill>
                  <a:srgbClr val="000000"/>
                </a:solidFill>
                <a:latin typeface="Montserrat"/>
                <a:ea typeface="Montserrat"/>
                <a:cs typeface="Montserrat"/>
                <a:sym typeface="Montserrat"/>
              </a:rPr>
              <a:t>kids camps and consultancy.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2" name="TextBox 2"/>
          <p:cNvSpPr txBox="1"/>
          <p:nvPr/>
        </p:nvSpPr>
        <p:spPr>
          <a:xfrm>
            <a:off x="1240752" y="3522373"/>
            <a:ext cx="16767782" cy="3171065"/>
          </a:xfrm>
          <a:prstGeom prst="rect">
            <a:avLst/>
          </a:prstGeom>
        </p:spPr>
        <p:txBody>
          <a:bodyPr lIns="0" tIns="0" rIns="0" bIns="0" rtlCol="0" anchor="t">
            <a:spAutoFit/>
          </a:bodyPr>
          <a:lstStyle/>
          <a:p>
            <a:pPr algn="l">
              <a:lnSpc>
                <a:spcPts val="11514"/>
              </a:lnSpc>
            </a:pPr>
            <a:r>
              <a:rPr lang="en-US" sz="14215" b="1" spc="-1009">
                <a:solidFill>
                  <a:srgbClr val="E2A300"/>
                </a:solidFill>
                <a:latin typeface="Helvetica Bold"/>
                <a:ea typeface="Helvetica Bold"/>
                <a:cs typeface="Helvetica Bold"/>
                <a:sym typeface="Helvetica Bold"/>
              </a:rPr>
              <a:t>“Culture eats vision</a:t>
            </a:r>
          </a:p>
          <a:p>
            <a:pPr algn="l">
              <a:lnSpc>
                <a:spcPts val="11514"/>
              </a:lnSpc>
            </a:pPr>
            <a:r>
              <a:rPr lang="en-US" sz="14215" b="1" spc="-1009">
                <a:solidFill>
                  <a:srgbClr val="E2A300"/>
                </a:solidFill>
                <a:latin typeface="Helvetica Bold"/>
                <a:ea typeface="Helvetica Bold"/>
                <a:cs typeface="Helvetica Bold"/>
                <a:sym typeface="Helvetica Bold"/>
              </a:rPr>
              <a:t>  for breakfast.” </a:t>
            </a:r>
          </a:p>
        </p:txBody>
      </p:sp>
      <p:sp>
        <p:nvSpPr>
          <p:cNvPr id="3" name="TextBox 3"/>
          <p:cNvSpPr txBox="1"/>
          <p:nvPr/>
        </p:nvSpPr>
        <p:spPr>
          <a:xfrm>
            <a:off x="1028700" y="9182100"/>
            <a:ext cx="2892542" cy="467684"/>
          </a:xfrm>
          <a:prstGeom prst="rect">
            <a:avLst/>
          </a:prstGeom>
        </p:spPr>
        <p:txBody>
          <a:bodyPr lIns="0" tIns="0" rIns="0" bIns="0" rtlCol="0" anchor="t">
            <a:spAutoFit/>
          </a:bodyPr>
          <a:lstStyle/>
          <a:p>
            <a:pPr algn="l">
              <a:lnSpc>
                <a:spcPts val="3631"/>
              </a:lnSpc>
            </a:pPr>
            <a:r>
              <a:rPr lang="en-US" sz="2593" b="1" spc="-168">
                <a:solidFill>
                  <a:srgbClr val="000000"/>
                </a:solidFill>
                <a:latin typeface="Helvetica Bold"/>
                <a:ea typeface="Helvetica Bold"/>
                <a:cs typeface="Helvetica Bold"/>
                <a:sym typeface="Helvetica Bold"/>
              </a:rPr>
              <a:t>SLIDE 2</a:t>
            </a:r>
          </a:p>
        </p:txBody>
      </p:sp>
      <p:sp>
        <p:nvSpPr>
          <p:cNvPr id="4" name="TextBox 4"/>
          <p:cNvSpPr txBox="1"/>
          <p:nvPr/>
        </p:nvSpPr>
        <p:spPr>
          <a:xfrm>
            <a:off x="12887336" y="620238"/>
            <a:ext cx="4371964" cy="408462"/>
          </a:xfrm>
          <a:prstGeom prst="rect">
            <a:avLst/>
          </a:prstGeom>
        </p:spPr>
        <p:txBody>
          <a:bodyPr lIns="0" tIns="0" rIns="0" bIns="0" rtlCol="0" anchor="t">
            <a:spAutoFit/>
          </a:bodyPr>
          <a:lstStyle/>
          <a:p>
            <a:pPr marL="0" lvl="0" indent="0" algn="r">
              <a:lnSpc>
                <a:spcPts val="3211"/>
              </a:lnSpc>
              <a:spcBef>
                <a:spcPct val="0"/>
              </a:spcBef>
            </a:pPr>
            <a:r>
              <a:rPr lang="en-US" sz="2293" b="1" spc="-149">
                <a:solidFill>
                  <a:srgbClr val="000000"/>
                </a:solidFill>
                <a:latin typeface="Helvetica Bold"/>
                <a:ea typeface="Helvetica Bold"/>
                <a:cs typeface="Helvetica Bold"/>
                <a:sym typeface="Helvetica Bold"/>
              </a:rPr>
              <a:t>KINGS FLEET CONFERENCE 2025</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pSp>
        <p:nvGrpSpPr>
          <p:cNvPr id="2" name="Group 2"/>
          <p:cNvGrpSpPr/>
          <p:nvPr/>
        </p:nvGrpSpPr>
        <p:grpSpPr>
          <a:xfrm>
            <a:off x="14306313" y="2024227"/>
            <a:ext cx="2511705" cy="2511705"/>
            <a:chOff x="0" y="0"/>
            <a:chExt cx="3348940" cy="3348940"/>
          </a:xfrm>
        </p:grpSpPr>
        <p:sp>
          <p:nvSpPr>
            <p:cNvPr id="3" name="Freeform 3"/>
            <p:cNvSpPr/>
            <p:nvPr/>
          </p:nvSpPr>
          <p:spPr>
            <a:xfrm>
              <a:off x="0" y="0"/>
              <a:ext cx="3348940" cy="3348940"/>
            </a:xfrm>
            <a:custGeom>
              <a:avLst/>
              <a:gdLst/>
              <a:ahLst/>
              <a:cxnLst/>
              <a:rect l="l" t="t" r="r" b="b"/>
              <a:pathLst>
                <a:path w="3348940" h="3348940">
                  <a:moveTo>
                    <a:pt x="0" y="0"/>
                  </a:moveTo>
                  <a:lnTo>
                    <a:pt x="3348940" y="0"/>
                  </a:lnTo>
                  <a:lnTo>
                    <a:pt x="3348940" y="3348940"/>
                  </a:lnTo>
                  <a:lnTo>
                    <a:pt x="0" y="334894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681683" y="337383"/>
              <a:ext cx="1985573" cy="2674173"/>
            </a:xfrm>
            <a:custGeom>
              <a:avLst/>
              <a:gdLst/>
              <a:ahLst/>
              <a:cxnLst/>
              <a:rect l="l" t="t" r="r" b="b"/>
              <a:pathLst>
                <a:path w="1985573" h="2674173">
                  <a:moveTo>
                    <a:pt x="0" y="0"/>
                  </a:moveTo>
                  <a:lnTo>
                    <a:pt x="1985574" y="0"/>
                  </a:lnTo>
                  <a:lnTo>
                    <a:pt x="1985574" y="2674173"/>
                  </a:lnTo>
                  <a:lnTo>
                    <a:pt x="0" y="267417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grpSp>
        <p:nvGrpSpPr>
          <p:cNvPr id="5" name="Group 5"/>
          <p:cNvGrpSpPr/>
          <p:nvPr/>
        </p:nvGrpSpPr>
        <p:grpSpPr>
          <a:xfrm>
            <a:off x="9992200" y="2024227"/>
            <a:ext cx="2511705" cy="2511705"/>
            <a:chOff x="0" y="0"/>
            <a:chExt cx="3348940" cy="3348940"/>
          </a:xfrm>
        </p:grpSpPr>
        <p:sp>
          <p:nvSpPr>
            <p:cNvPr id="6" name="Freeform 6"/>
            <p:cNvSpPr/>
            <p:nvPr/>
          </p:nvSpPr>
          <p:spPr>
            <a:xfrm>
              <a:off x="0" y="0"/>
              <a:ext cx="3348940" cy="3348940"/>
            </a:xfrm>
            <a:custGeom>
              <a:avLst/>
              <a:gdLst/>
              <a:ahLst/>
              <a:cxnLst/>
              <a:rect l="l" t="t" r="r" b="b"/>
              <a:pathLst>
                <a:path w="3348940" h="3348940">
                  <a:moveTo>
                    <a:pt x="0" y="0"/>
                  </a:moveTo>
                  <a:lnTo>
                    <a:pt x="3348940" y="0"/>
                  </a:lnTo>
                  <a:lnTo>
                    <a:pt x="3348940" y="3348940"/>
                  </a:lnTo>
                  <a:lnTo>
                    <a:pt x="0" y="334894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a:off x="563365" y="259869"/>
              <a:ext cx="2222210" cy="2829203"/>
            </a:xfrm>
            <a:custGeom>
              <a:avLst/>
              <a:gdLst/>
              <a:ahLst/>
              <a:cxnLst/>
              <a:rect l="l" t="t" r="r" b="b"/>
              <a:pathLst>
                <a:path w="2222210" h="2829203">
                  <a:moveTo>
                    <a:pt x="0" y="0"/>
                  </a:moveTo>
                  <a:lnTo>
                    <a:pt x="2222210" y="0"/>
                  </a:lnTo>
                  <a:lnTo>
                    <a:pt x="2222210" y="2829202"/>
                  </a:lnTo>
                  <a:lnTo>
                    <a:pt x="0" y="282920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grpSp>
        <p:nvGrpSpPr>
          <p:cNvPr id="8" name="Group 8"/>
          <p:cNvGrpSpPr/>
          <p:nvPr/>
        </p:nvGrpSpPr>
        <p:grpSpPr>
          <a:xfrm>
            <a:off x="5556432" y="2024227"/>
            <a:ext cx="2633361" cy="2633361"/>
            <a:chOff x="0" y="0"/>
            <a:chExt cx="3511147" cy="3511147"/>
          </a:xfrm>
        </p:grpSpPr>
        <p:sp>
          <p:nvSpPr>
            <p:cNvPr id="9" name="Freeform 9"/>
            <p:cNvSpPr/>
            <p:nvPr/>
          </p:nvSpPr>
          <p:spPr>
            <a:xfrm>
              <a:off x="0" y="0"/>
              <a:ext cx="3511147" cy="3511147"/>
            </a:xfrm>
            <a:custGeom>
              <a:avLst/>
              <a:gdLst/>
              <a:ahLst/>
              <a:cxnLst/>
              <a:rect l="l" t="t" r="r" b="b"/>
              <a:pathLst>
                <a:path w="3511147" h="3511147">
                  <a:moveTo>
                    <a:pt x="0" y="0"/>
                  </a:moveTo>
                  <a:lnTo>
                    <a:pt x="3511147" y="0"/>
                  </a:lnTo>
                  <a:lnTo>
                    <a:pt x="3511147" y="3511147"/>
                  </a:lnTo>
                  <a:lnTo>
                    <a:pt x="0" y="35111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0" name="Freeform 10"/>
            <p:cNvSpPr/>
            <p:nvPr/>
          </p:nvSpPr>
          <p:spPr>
            <a:xfrm>
              <a:off x="298695" y="590071"/>
              <a:ext cx="2913757" cy="2331005"/>
            </a:xfrm>
            <a:custGeom>
              <a:avLst/>
              <a:gdLst/>
              <a:ahLst/>
              <a:cxnLst/>
              <a:rect l="l" t="t" r="r" b="b"/>
              <a:pathLst>
                <a:path w="2913757" h="2331005">
                  <a:moveTo>
                    <a:pt x="0" y="0"/>
                  </a:moveTo>
                  <a:lnTo>
                    <a:pt x="2913757" y="0"/>
                  </a:lnTo>
                  <a:lnTo>
                    <a:pt x="2913757" y="2331005"/>
                  </a:lnTo>
                  <a:lnTo>
                    <a:pt x="0" y="233100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grpSp>
        <p:nvGrpSpPr>
          <p:cNvPr id="11" name="Group 11"/>
          <p:cNvGrpSpPr/>
          <p:nvPr/>
        </p:nvGrpSpPr>
        <p:grpSpPr>
          <a:xfrm>
            <a:off x="1303403" y="2024227"/>
            <a:ext cx="2633361" cy="2633361"/>
            <a:chOff x="0" y="0"/>
            <a:chExt cx="3511147" cy="3511147"/>
          </a:xfrm>
        </p:grpSpPr>
        <p:sp>
          <p:nvSpPr>
            <p:cNvPr id="12" name="Freeform 12"/>
            <p:cNvSpPr/>
            <p:nvPr/>
          </p:nvSpPr>
          <p:spPr>
            <a:xfrm>
              <a:off x="0" y="0"/>
              <a:ext cx="3511147" cy="3511147"/>
            </a:xfrm>
            <a:custGeom>
              <a:avLst/>
              <a:gdLst/>
              <a:ahLst/>
              <a:cxnLst/>
              <a:rect l="l" t="t" r="r" b="b"/>
              <a:pathLst>
                <a:path w="3511147" h="3511147">
                  <a:moveTo>
                    <a:pt x="0" y="0"/>
                  </a:moveTo>
                  <a:lnTo>
                    <a:pt x="3511147" y="0"/>
                  </a:lnTo>
                  <a:lnTo>
                    <a:pt x="3511147" y="3511147"/>
                  </a:lnTo>
                  <a:lnTo>
                    <a:pt x="0" y="35111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3" name="Freeform 13"/>
            <p:cNvSpPr/>
            <p:nvPr/>
          </p:nvSpPr>
          <p:spPr>
            <a:xfrm>
              <a:off x="334083" y="334083"/>
              <a:ext cx="2842981" cy="2842981"/>
            </a:xfrm>
            <a:custGeom>
              <a:avLst/>
              <a:gdLst/>
              <a:ahLst/>
              <a:cxnLst/>
              <a:rect l="l" t="t" r="r" b="b"/>
              <a:pathLst>
                <a:path w="2842981" h="2842981">
                  <a:moveTo>
                    <a:pt x="0" y="0"/>
                  </a:moveTo>
                  <a:lnTo>
                    <a:pt x="2842981" y="0"/>
                  </a:lnTo>
                  <a:lnTo>
                    <a:pt x="2842981" y="2842981"/>
                  </a:lnTo>
                  <a:lnTo>
                    <a:pt x="0" y="284298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grpSp>
      <p:sp>
        <p:nvSpPr>
          <p:cNvPr id="14" name="TextBox 14"/>
          <p:cNvSpPr txBox="1"/>
          <p:nvPr/>
        </p:nvSpPr>
        <p:spPr>
          <a:xfrm>
            <a:off x="646771" y="4864075"/>
            <a:ext cx="3946624" cy="908049"/>
          </a:xfrm>
          <a:prstGeom prst="rect">
            <a:avLst/>
          </a:prstGeom>
        </p:spPr>
        <p:txBody>
          <a:bodyPr lIns="0" tIns="0" rIns="0" bIns="0" rtlCol="0" anchor="t">
            <a:spAutoFit/>
          </a:bodyPr>
          <a:lstStyle/>
          <a:p>
            <a:pPr algn="ctr">
              <a:lnSpc>
                <a:spcPts val="3500"/>
              </a:lnSpc>
            </a:pPr>
            <a:r>
              <a:rPr lang="en-US" sz="2500">
                <a:solidFill>
                  <a:srgbClr val="9C248F"/>
                </a:solidFill>
                <a:latin typeface="ObelixPro"/>
                <a:ea typeface="ObelixPro"/>
                <a:cs typeface="ObelixPro"/>
                <a:sym typeface="ObelixPro"/>
              </a:rPr>
              <a:t>we live out and</a:t>
            </a:r>
          </a:p>
          <a:p>
            <a:pPr algn="ctr">
              <a:lnSpc>
                <a:spcPts val="3500"/>
              </a:lnSpc>
            </a:pPr>
            <a:r>
              <a:rPr lang="en-US" sz="2500">
                <a:solidFill>
                  <a:srgbClr val="9C248F"/>
                </a:solidFill>
                <a:latin typeface="ObelixPro"/>
                <a:ea typeface="ObelixPro"/>
                <a:cs typeface="ObelixPro"/>
                <a:sym typeface="ObelixPro"/>
              </a:rPr>
              <a:t>share the gospel </a:t>
            </a:r>
          </a:p>
        </p:txBody>
      </p:sp>
      <p:sp>
        <p:nvSpPr>
          <p:cNvPr id="15" name="TextBox 15"/>
          <p:cNvSpPr txBox="1"/>
          <p:nvPr/>
        </p:nvSpPr>
        <p:spPr>
          <a:xfrm>
            <a:off x="5119799" y="4864075"/>
            <a:ext cx="3628281" cy="908049"/>
          </a:xfrm>
          <a:prstGeom prst="rect">
            <a:avLst/>
          </a:prstGeom>
        </p:spPr>
        <p:txBody>
          <a:bodyPr lIns="0" tIns="0" rIns="0" bIns="0" rtlCol="0" anchor="t">
            <a:spAutoFit/>
          </a:bodyPr>
          <a:lstStyle/>
          <a:p>
            <a:pPr algn="ctr">
              <a:lnSpc>
                <a:spcPts val="3500"/>
              </a:lnSpc>
            </a:pPr>
            <a:r>
              <a:rPr lang="en-US" sz="2500">
                <a:solidFill>
                  <a:srgbClr val="9C248F"/>
                </a:solidFill>
                <a:latin typeface="ObelixPro"/>
                <a:ea typeface="ObelixPro"/>
                <a:cs typeface="ObelixPro"/>
                <a:sym typeface="ObelixPro"/>
              </a:rPr>
              <a:t>we build strong</a:t>
            </a:r>
          </a:p>
          <a:p>
            <a:pPr algn="ctr">
              <a:lnSpc>
                <a:spcPts val="3500"/>
              </a:lnSpc>
            </a:pPr>
            <a:r>
              <a:rPr lang="en-US" sz="2500">
                <a:solidFill>
                  <a:srgbClr val="9C248F"/>
                </a:solidFill>
                <a:latin typeface="ObelixPro"/>
                <a:ea typeface="ObelixPro"/>
                <a:cs typeface="ObelixPro"/>
                <a:sym typeface="ObelixPro"/>
              </a:rPr>
              <a:t>partnerships </a:t>
            </a:r>
          </a:p>
        </p:txBody>
      </p:sp>
      <p:sp>
        <p:nvSpPr>
          <p:cNvPr id="16" name="TextBox 16"/>
          <p:cNvSpPr txBox="1"/>
          <p:nvPr/>
        </p:nvSpPr>
        <p:spPr>
          <a:xfrm>
            <a:off x="9611331" y="4884144"/>
            <a:ext cx="3255615" cy="908049"/>
          </a:xfrm>
          <a:prstGeom prst="rect">
            <a:avLst/>
          </a:prstGeom>
        </p:spPr>
        <p:txBody>
          <a:bodyPr lIns="0" tIns="0" rIns="0" bIns="0" rtlCol="0" anchor="t">
            <a:spAutoFit/>
          </a:bodyPr>
          <a:lstStyle/>
          <a:p>
            <a:pPr algn="ctr">
              <a:lnSpc>
                <a:spcPts val="3500"/>
              </a:lnSpc>
            </a:pPr>
            <a:r>
              <a:rPr lang="en-US" sz="2500">
                <a:solidFill>
                  <a:srgbClr val="9C248F"/>
                </a:solidFill>
                <a:latin typeface="ObelixPro"/>
                <a:ea typeface="ObelixPro"/>
                <a:cs typeface="ObelixPro"/>
                <a:sym typeface="ObelixPro"/>
              </a:rPr>
              <a:t>we think fresh</a:t>
            </a:r>
          </a:p>
          <a:p>
            <a:pPr algn="ctr">
              <a:lnSpc>
                <a:spcPts val="3500"/>
              </a:lnSpc>
            </a:pPr>
            <a:r>
              <a:rPr lang="en-US" sz="2500">
                <a:solidFill>
                  <a:srgbClr val="9C248F"/>
                </a:solidFill>
                <a:latin typeface="ObelixPro"/>
                <a:ea typeface="ObelixPro"/>
                <a:cs typeface="ObelixPro"/>
                <a:sym typeface="ObelixPro"/>
              </a:rPr>
              <a:t>and have fun </a:t>
            </a:r>
          </a:p>
        </p:txBody>
      </p:sp>
      <p:sp>
        <p:nvSpPr>
          <p:cNvPr id="17" name="TextBox 17"/>
          <p:cNvSpPr txBox="1"/>
          <p:nvPr/>
        </p:nvSpPr>
        <p:spPr>
          <a:xfrm>
            <a:off x="14339766" y="4884144"/>
            <a:ext cx="2444800" cy="908049"/>
          </a:xfrm>
          <a:prstGeom prst="rect">
            <a:avLst/>
          </a:prstGeom>
        </p:spPr>
        <p:txBody>
          <a:bodyPr lIns="0" tIns="0" rIns="0" bIns="0" rtlCol="0" anchor="t">
            <a:spAutoFit/>
          </a:bodyPr>
          <a:lstStyle/>
          <a:p>
            <a:pPr algn="just">
              <a:lnSpc>
                <a:spcPts val="3500"/>
              </a:lnSpc>
            </a:pPr>
            <a:r>
              <a:rPr lang="en-US" sz="2500">
                <a:solidFill>
                  <a:srgbClr val="9C248F"/>
                </a:solidFill>
                <a:latin typeface="ObelixPro"/>
                <a:ea typeface="ObelixPro"/>
                <a:cs typeface="ObelixPro"/>
                <a:sym typeface="ObelixPro"/>
              </a:rPr>
              <a:t>we pursue</a:t>
            </a:r>
          </a:p>
          <a:p>
            <a:pPr algn="just">
              <a:lnSpc>
                <a:spcPts val="3500"/>
              </a:lnSpc>
            </a:pPr>
            <a:r>
              <a:rPr lang="en-US" sz="2500">
                <a:solidFill>
                  <a:srgbClr val="9C248F"/>
                </a:solidFill>
                <a:latin typeface="ObelixPro"/>
                <a:ea typeface="ObelixPro"/>
                <a:cs typeface="ObelixPro"/>
                <a:sym typeface="ObelixPro"/>
              </a:rPr>
              <a:t>excellence </a:t>
            </a:r>
          </a:p>
        </p:txBody>
      </p:sp>
      <p:sp>
        <p:nvSpPr>
          <p:cNvPr id="18" name="TextBox 18"/>
          <p:cNvSpPr txBox="1"/>
          <p:nvPr/>
        </p:nvSpPr>
        <p:spPr>
          <a:xfrm>
            <a:off x="646771" y="6029299"/>
            <a:ext cx="3940613" cy="3443604"/>
          </a:xfrm>
          <a:prstGeom prst="rect">
            <a:avLst/>
          </a:prstGeom>
        </p:spPr>
        <p:txBody>
          <a:bodyPr lIns="0" tIns="0" rIns="0" bIns="0" rtlCol="0" anchor="t">
            <a:spAutoFit/>
          </a:bodyPr>
          <a:lstStyle/>
          <a:p>
            <a:pPr algn="ctr">
              <a:lnSpc>
                <a:spcPts val="3920"/>
              </a:lnSpc>
            </a:pPr>
            <a:r>
              <a:rPr lang="en-US" sz="2800">
                <a:solidFill>
                  <a:srgbClr val="07171D"/>
                </a:solidFill>
                <a:latin typeface="Montserrat"/>
                <a:ea typeface="Montserrat"/>
                <a:cs typeface="Montserrat"/>
                <a:sym typeface="Montserrat"/>
              </a:rPr>
              <a:t>We listen to God’s voice, live according to His Word, and share the message of Jes</a:t>
            </a:r>
            <a:r>
              <a:rPr lang="en-US" sz="2800" b="1">
                <a:solidFill>
                  <a:srgbClr val="07171D"/>
                </a:solidFill>
                <a:latin typeface="Montserrat"/>
                <a:ea typeface="Montserrat"/>
                <a:cs typeface="Montserrat"/>
                <a:sym typeface="Montserrat"/>
              </a:rPr>
              <a:t>us with passion and urgency.</a:t>
            </a:r>
          </a:p>
        </p:txBody>
      </p:sp>
      <p:sp>
        <p:nvSpPr>
          <p:cNvPr id="19" name="TextBox 19"/>
          <p:cNvSpPr txBox="1"/>
          <p:nvPr/>
        </p:nvSpPr>
        <p:spPr>
          <a:xfrm>
            <a:off x="5059318" y="6091402"/>
            <a:ext cx="3627588" cy="2948304"/>
          </a:xfrm>
          <a:prstGeom prst="rect">
            <a:avLst/>
          </a:prstGeom>
        </p:spPr>
        <p:txBody>
          <a:bodyPr lIns="0" tIns="0" rIns="0" bIns="0" rtlCol="0" anchor="t">
            <a:spAutoFit/>
          </a:bodyPr>
          <a:lstStyle/>
          <a:p>
            <a:pPr algn="ctr">
              <a:lnSpc>
                <a:spcPts val="3920"/>
              </a:lnSpc>
            </a:pPr>
            <a:r>
              <a:rPr lang="en-US" sz="2800">
                <a:solidFill>
                  <a:srgbClr val="07171D"/>
                </a:solidFill>
                <a:latin typeface="Montserrat"/>
                <a:ea typeface="Montserrat"/>
                <a:cs typeface="Montserrat"/>
                <a:sym typeface="Montserrat"/>
              </a:rPr>
              <a:t>We value</a:t>
            </a:r>
          </a:p>
          <a:p>
            <a:pPr algn="ctr">
              <a:lnSpc>
                <a:spcPts val="3920"/>
              </a:lnSpc>
            </a:pPr>
            <a:r>
              <a:rPr lang="en-US" sz="2800">
                <a:solidFill>
                  <a:srgbClr val="07171D"/>
                </a:solidFill>
                <a:latin typeface="Montserrat"/>
                <a:ea typeface="Montserrat"/>
                <a:cs typeface="Montserrat"/>
                <a:sym typeface="Montserrat"/>
              </a:rPr>
              <a:t>unity and collaboration, understanding that together we are s</a:t>
            </a:r>
            <a:r>
              <a:rPr lang="en-US" sz="2800" b="1">
                <a:solidFill>
                  <a:srgbClr val="07171D"/>
                </a:solidFill>
                <a:latin typeface="Montserrat"/>
                <a:ea typeface="Montserrat"/>
                <a:cs typeface="Montserrat"/>
                <a:sym typeface="Montserrat"/>
              </a:rPr>
              <a:t>tronger. </a:t>
            </a:r>
          </a:p>
        </p:txBody>
      </p:sp>
      <p:sp>
        <p:nvSpPr>
          <p:cNvPr id="20" name="TextBox 20"/>
          <p:cNvSpPr txBox="1"/>
          <p:nvPr/>
        </p:nvSpPr>
        <p:spPr>
          <a:xfrm>
            <a:off x="9350901" y="6091402"/>
            <a:ext cx="3776475" cy="3938904"/>
          </a:xfrm>
          <a:prstGeom prst="rect">
            <a:avLst/>
          </a:prstGeom>
        </p:spPr>
        <p:txBody>
          <a:bodyPr lIns="0" tIns="0" rIns="0" bIns="0" rtlCol="0" anchor="t">
            <a:spAutoFit/>
          </a:bodyPr>
          <a:lstStyle/>
          <a:p>
            <a:pPr algn="ctr">
              <a:lnSpc>
                <a:spcPts val="3920"/>
              </a:lnSpc>
            </a:pPr>
            <a:r>
              <a:rPr lang="en-US" sz="2800">
                <a:solidFill>
                  <a:srgbClr val="07171D"/>
                </a:solidFill>
                <a:latin typeface="Montserrat"/>
                <a:ea typeface="Montserrat"/>
                <a:cs typeface="Montserrat"/>
                <a:sym typeface="Montserrat"/>
              </a:rPr>
              <a:t>We are trailblazers - boldly leading</a:t>
            </a:r>
          </a:p>
          <a:p>
            <a:pPr algn="ctr">
              <a:lnSpc>
                <a:spcPts val="3920"/>
              </a:lnSpc>
            </a:pPr>
            <a:r>
              <a:rPr lang="en-US" sz="2800">
                <a:solidFill>
                  <a:srgbClr val="07171D"/>
                </a:solidFill>
                <a:latin typeface="Montserrat"/>
                <a:ea typeface="Montserrat"/>
                <a:cs typeface="Montserrat"/>
                <a:sym typeface="Montserrat"/>
              </a:rPr>
              <a:t>the way with innovative ideas, fearless c</a:t>
            </a:r>
            <a:r>
              <a:rPr lang="en-US" sz="2800" b="1">
                <a:solidFill>
                  <a:srgbClr val="07171D"/>
                </a:solidFill>
                <a:latin typeface="Montserrat"/>
                <a:ea typeface="Montserrat"/>
                <a:cs typeface="Montserrat"/>
                <a:sym typeface="Montserrat"/>
              </a:rPr>
              <a:t>reativity and infectious joy.</a:t>
            </a:r>
          </a:p>
          <a:p>
            <a:pPr algn="ctr">
              <a:lnSpc>
                <a:spcPts val="3920"/>
              </a:lnSpc>
            </a:pPr>
            <a:endParaRPr lang="en-US" sz="2800" b="1">
              <a:solidFill>
                <a:srgbClr val="07171D"/>
              </a:solidFill>
              <a:latin typeface="Montserrat"/>
              <a:ea typeface="Montserrat"/>
              <a:cs typeface="Montserrat"/>
              <a:sym typeface="Montserrat"/>
            </a:endParaRPr>
          </a:p>
          <a:p>
            <a:pPr algn="ctr">
              <a:lnSpc>
                <a:spcPts val="3920"/>
              </a:lnSpc>
            </a:pPr>
            <a:endParaRPr lang="en-US" sz="2800" b="1">
              <a:solidFill>
                <a:srgbClr val="07171D"/>
              </a:solidFill>
              <a:latin typeface="Montserrat"/>
              <a:ea typeface="Montserrat"/>
              <a:cs typeface="Montserrat"/>
              <a:sym typeface="Montserrat"/>
            </a:endParaRPr>
          </a:p>
        </p:txBody>
      </p:sp>
      <p:sp>
        <p:nvSpPr>
          <p:cNvPr id="21" name="TextBox 21"/>
          <p:cNvSpPr txBox="1"/>
          <p:nvPr/>
        </p:nvSpPr>
        <p:spPr>
          <a:xfrm>
            <a:off x="13578351" y="6091402"/>
            <a:ext cx="3967628" cy="3443604"/>
          </a:xfrm>
          <a:prstGeom prst="rect">
            <a:avLst/>
          </a:prstGeom>
        </p:spPr>
        <p:txBody>
          <a:bodyPr lIns="0" tIns="0" rIns="0" bIns="0" rtlCol="0" anchor="t">
            <a:spAutoFit/>
          </a:bodyPr>
          <a:lstStyle/>
          <a:p>
            <a:pPr algn="ctr">
              <a:lnSpc>
                <a:spcPts val="3920"/>
              </a:lnSpc>
            </a:pPr>
            <a:r>
              <a:rPr lang="en-US" sz="2800">
                <a:solidFill>
                  <a:srgbClr val="07171D"/>
                </a:solidFill>
                <a:latin typeface="Montserrat"/>
                <a:ea typeface="Montserrat"/>
                <a:cs typeface="Montserrat"/>
                <a:sym typeface="Montserrat"/>
              </a:rPr>
              <a:t>We strive to give our best to God. We set our standards high, seeking</a:t>
            </a:r>
            <a:r>
              <a:rPr lang="en-US" sz="2800" b="1">
                <a:solidFill>
                  <a:srgbClr val="07171D"/>
                </a:solidFill>
                <a:latin typeface="Montserrat"/>
                <a:ea typeface="Montserrat"/>
                <a:cs typeface="Montserrat"/>
                <a:sym typeface="Montserrat"/>
              </a:rPr>
              <a:t> quality, integrity, and clear communication in all we do.</a:t>
            </a:r>
          </a:p>
        </p:txBody>
      </p:sp>
      <p:grpSp>
        <p:nvGrpSpPr>
          <p:cNvPr id="22" name="Group 22"/>
          <p:cNvGrpSpPr>
            <a:grpSpLocks noChangeAspect="1"/>
          </p:cNvGrpSpPr>
          <p:nvPr/>
        </p:nvGrpSpPr>
        <p:grpSpPr>
          <a:xfrm rot="355613">
            <a:off x="5556203" y="109247"/>
            <a:ext cx="6261406" cy="1838907"/>
            <a:chOff x="0" y="0"/>
            <a:chExt cx="7596988" cy="2231161"/>
          </a:xfrm>
        </p:grpSpPr>
        <p:sp>
          <p:nvSpPr>
            <p:cNvPr id="23" name="Freeform 23"/>
            <p:cNvSpPr/>
            <p:nvPr/>
          </p:nvSpPr>
          <p:spPr>
            <a:xfrm>
              <a:off x="63500" y="57150"/>
              <a:ext cx="7473824" cy="2110359"/>
            </a:xfrm>
            <a:custGeom>
              <a:avLst/>
              <a:gdLst/>
              <a:ahLst/>
              <a:cxnLst/>
              <a:rect l="l" t="t" r="r" b="b"/>
              <a:pathLst>
                <a:path w="7473824" h="2110359">
                  <a:moveTo>
                    <a:pt x="7468362" y="105918"/>
                  </a:moveTo>
                  <a:cubicBezTo>
                    <a:pt x="7455535" y="147193"/>
                    <a:pt x="7458710" y="190119"/>
                    <a:pt x="7455916" y="232283"/>
                  </a:cubicBezTo>
                  <a:cubicBezTo>
                    <a:pt x="7442327" y="439293"/>
                    <a:pt x="7430516" y="646303"/>
                    <a:pt x="7417943" y="853313"/>
                  </a:cubicBezTo>
                  <a:cubicBezTo>
                    <a:pt x="7408926" y="1003173"/>
                    <a:pt x="7399275" y="1153033"/>
                    <a:pt x="7391147" y="1303020"/>
                  </a:cubicBezTo>
                  <a:cubicBezTo>
                    <a:pt x="7390130" y="1322705"/>
                    <a:pt x="7386448" y="1330071"/>
                    <a:pt x="7364730" y="1332484"/>
                  </a:cubicBezTo>
                  <a:cubicBezTo>
                    <a:pt x="7190994" y="1352296"/>
                    <a:pt x="7017386" y="1374140"/>
                    <a:pt x="6843649" y="1394841"/>
                  </a:cubicBezTo>
                  <a:cubicBezTo>
                    <a:pt x="6672072" y="1415288"/>
                    <a:pt x="6500368" y="1434719"/>
                    <a:pt x="6328918" y="1455293"/>
                  </a:cubicBezTo>
                  <a:cubicBezTo>
                    <a:pt x="6157468" y="1475867"/>
                    <a:pt x="5986018" y="1497457"/>
                    <a:pt x="5814441" y="1518031"/>
                  </a:cubicBezTo>
                  <a:cubicBezTo>
                    <a:pt x="5642864" y="1538605"/>
                    <a:pt x="5471160" y="1558036"/>
                    <a:pt x="5299710" y="1578610"/>
                  </a:cubicBezTo>
                  <a:cubicBezTo>
                    <a:pt x="5128260" y="1599184"/>
                    <a:pt x="4956683" y="1620774"/>
                    <a:pt x="4785233" y="1641221"/>
                  </a:cubicBezTo>
                  <a:cubicBezTo>
                    <a:pt x="4613783" y="1661668"/>
                    <a:pt x="4442079" y="1681226"/>
                    <a:pt x="4270502" y="1701800"/>
                  </a:cubicBezTo>
                  <a:cubicBezTo>
                    <a:pt x="4098925" y="1722374"/>
                    <a:pt x="3927602" y="1743964"/>
                    <a:pt x="3756025" y="1764538"/>
                  </a:cubicBezTo>
                  <a:cubicBezTo>
                    <a:pt x="3584447" y="1785112"/>
                    <a:pt x="3412744" y="1804670"/>
                    <a:pt x="3241294" y="1825117"/>
                  </a:cubicBezTo>
                  <a:cubicBezTo>
                    <a:pt x="3069844" y="1845564"/>
                    <a:pt x="2898394" y="1867154"/>
                    <a:pt x="2726817" y="1887728"/>
                  </a:cubicBezTo>
                  <a:cubicBezTo>
                    <a:pt x="2573528" y="1906143"/>
                    <a:pt x="2419985" y="1923415"/>
                    <a:pt x="2266696" y="1941830"/>
                  </a:cubicBezTo>
                  <a:cubicBezTo>
                    <a:pt x="2113407" y="1960245"/>
                    <a:pt x="1960245" y="1979422"/>
                    <a:pt x="1806829" y="1997837"/>
                  </a:cubicBezTo>
                  <a:cubicBezTo>
                    <a:pt x="1653413" y="2016252"/>
                    <a:pt x="1500124" y="2033778"/>
                    <a:pt x="1346708" y="2052066"/>
                  </a:cubicBezTo>
                  <a:cubicBezTo>
                    <a:pt x="1211580" y="2068195"/>
                    <a:pt x="1076579" y="2084578"/>
                    <a:pt x="941578" y="2101850"/>
                  </a:cubicBezTo>
                  <a:cubicBezTo>
                    <a:pt x="924306" y="2104136"/>
                    <a:pt x="905256" y="2097786"/>
                    <a:pt x="889635" y="2110359"/>
                  </a:cubicBezTo>
                  <a:lnTo>
                    <a:pt x="850773" y="2110359"/>
                  </a:lnTo>
                  <a:cubicBezTo>
                    <a:pt x="841248" y="2104771"/>
                    <a:pt x="834263" y="2096770"/>
                    <a:pt x="828167" y="2087626"/>
                  </a:cubicBezTo>
                  <a:cubicBezTo>
                    <a:pt x="700913" y="1894586"/>
                    <a:pt x="572516" y="1702435"/>
                    <a:pt x="446024" y="1508887"/>
                  </a:cubicBezTo>
                  <a:cubicBezTo>
                    <a:pt x="441325" y="1501648"/>
                    <a:pt x="436626" y="1494409"/>
                    <a:pt x="431800" y="1487170"/>
                  </a:cubicBezTo>
                  <a:cubicBezTo>
                    <a:pt x="294005" y="1283208"/>
                    <a:pt x="160782" y="1076071"/>
                    <a:pt x="22987" y="871855"/>
                  </a:cubicBezTo>
                  <a:cubicBezTo>
                    <a:pt x="13208" y="857377"/>
                    <a:pt x="6223" y="842010"/>
                    <a:pt x="0" y="826008"/>
                  </a:cubicBezTo>
                  <a:lnTo>
                    <a:pt x="0" y="819531"/>
                  </a:lnTo>
                  <a:cubicBezTo>
                    <a:pt x="114808" y="806704"/>
                    <a:pt x="229616" y="793623"/>
                    <a:pt x="344551" y="780923"/>
                  </a:cubicBezTo>
                  <a:cubicBezTo>
                    <a:pt x="495935" y="764159"/>
                    <a:pt x="647319" y="747776"/>
                    <a:pt x="798703" y="731393"/>
                  </a:cubicBezTo>
                  <a:cubicBezTo>
                    <a:pt x="927608" y="717423"/>
                    <a:pt x="1056386" y="703834"/>
                    <a:pt x="1185291" y="689864"/>
                  </a:cubicBezTo>
                  <a:cubicBezTo>
                    <a:pt x="1334516" y="673735"/>
                    <a:pt x="1483741" y="657225"/>
                    <a:pt x="1632966" y="641096"/>
                  </a:cubicBezTo>
                  <a:cubicBezTo>
                    <a:pt x="1761744" y="627126"/>
                    <a:pt x="1890649" y="613156"/>
                    <a:pt x="2019554" y="599186"/>
                  </a:cubicBezTo>
                  <a:cubicBezTo>
                    <a:pt x="2148459" y="585216"/>
                    <a:pt x="2277237" y="571373"/>
                    <a:pt x="2406142" y="557403"/>
                  </a:cubicBezTo>
                  <a:cubicBezTo>
                    <a:pt x="2536063" y="543306"/>
                    <a:pt x="2665984" y="529082"/>
                    <a:pt x="2795905" y="514858"/>
                  </a:cubicBezTo>
                  <a:cubicBezTo>
                    <a:pt x="2926842" y="500507"/>
                    <a:pt x="3057779" y="486029"/>
                    <a:pt x="3188843" y="471932"/>
                  </a:cubicBezTo>
                  <a:cubicBezTo>
                    <a:pt x="3317748" y="457962"/>
                    <a:pt x="3446526" y="444373"/>
                    <a:pt x="3575431" y="430403"/>
                  </a:cubicBezTo>
                  <a:cubicBezTo>
                    <a:pt x="3724656" y="414274"/>
                    <a:pt x="3873881" y="397764"/>
                    <a:pt x="4023106" y="381635"/>
                  </a:cubicBezTo>
                  <a:cubicBezTo>
                    <a:pt x="4152011" y="367665"/>
                    <a:pt x="4280789" y="353695"/>
                    <a:pt x="4409694" y="339725"/>
                  </a:cubicBezTo>
                  <a:cubicBezTo>
                    <a:pt x="4538599" y="325755"/>
                    <a:pt x="4667377" y="311912"/>
                    <a:pt x="4796282" y="297942"/>
                  </a:cubicBezTo>
                  <a:cubicBezTo>
                    <a:pt x="4926203" y="283845"/>
                    <a:pt x="5056124" y="269621"/>
                    <a:pt x="5186045" y="255397"/>
                  </a:cubicBezTo>
                  <a:cubicBezTo>
                    <a:pt x="5316982" y="241046"/>
                    <a:pt x="5447919" y="226695"/>
                    <a:pt x="5578983" y="212344"/>
                  </a:cubicBezTo>
                  <a:cubicBezTo>
                    <a:pt x="5706745" y="198501"/>
                    <a:pt x="5834507" y="184785"/>
                    <a:pt x="5962269" y="170942"/>
                  </a:cubicBezTo>
                  <a:cubicBezTo>
                    <a:pt x="6093206" y="156718"/>
                    <a:pt x="6224270" y="142240"/>
                    <a:pt x="6355207" y="128016"/>
                  </a:cubicBezTo>
                  <a:cubicBezTo>
                    <a:pt x="6482969" y="114173"/>
                    <a:pt x="6610731" y="100457"/>
                    <a:pt x="6738493" y="86614"/>
                  </a:cubicBezTo>
                  <a:cubicBezTo>
                    <a:pt x="6869430" y="72390"/>
                    <a:pt x="7000367" y="57912"/>
                    <a:pt x="7131431" y="43815"/>
                  </a:cubicBezTo>
                  <a:cubicBezTo>
                    <a:pt x="7220586" y="34163"/>
                    <a:pt x="7309739" y="24638"/>
                    <a:pt x="7398893" y="15113"/>
                  </a:cubicBezTo>
                  <a:cubicBezTo>
                    <a:pt x="7409435" y="13970"/>
                    <a:pt x="7420737" y="16256"/>
                    <a:pt x="7429881" y="8509"/>
                  </a:cubicBezTo>
                  <a:cubicBezTo>
                    <a:pt x="7465695" y="0"/>
                    <a:pt x="7473824" y="16637"/>
                    <a:pt x="7469251" y="48895"/>
                  </a:cubicBezTo>
                  <a:cubicBezTo>
                    <a:pt x="7466711" y="67564"/>
                    <a:pt x="7468743" y="86868"/>
                    <a:pt x="7468743" y="105791"/>
                  </a:cubicBezTo>
                </a:path>
              </a:pathLst>
            </a:custGeom>
            <a:solidFill>
              <a:srgbClr val="090F10"/>
            </a:solidFill>
          </p:spPr>
        </p:sp>
        <p:sp>
          <p:nvSpPr>
            <p:cNvPr id="24" name="Freeform 24"/>
            <p:cNvSpPr/>
            <p:nvPr/>
          </p:nvSpPr>
          <p:spPr>
            <a:xfrm>
              <a:off x="301752" y="217424"/>
              <a:ext cx="7083297" cy="1804797"/>
            </a:xfrm>
            <a:custGeom>
              <a:avLst/>
              <a:gdLst/>
              <a:ahLst/>
              <a:cxnLst/>
              <a:rect l="l" t="t" r="r" b="b"/>
              <a:pathLst>
                <a:path w="7083297" h="1804797">
                  <a:moveTo>
                    <a:pt x="0" y="771271"/>
                  </a:moveTo>
                  <a:cubicBezTo>
                    <a:pt x="200279" y="749173"/>
                    <a:pt x="395605" y="727202"/>
                    <a:pt x="591058" y="705993"/>
                  </a:cubicBezTo>
                  <a:cubicBezTo>
                    <a:pt x="759587" y="687705"/>
                    <a:pt x="928370" y="670560"/>
                    <a:pt x="1096899" y="652272"/>
                  </a:cubicBezTo>
                  <a:cubicBezTo>
                    <a:pt x="1246124" y="636143"/>
                    <a:pt x="1395222" y="618744"/>
                    <a:pt x="1544574" y="602615"/>
                  </a:cubicBezTo>
                  <a:cubicBezTo>
                    <a:pt x="1693926" y="586486"/>
                    <a:pt x="1843151" y="571246"/>
                    <a:pt x="1992376" y="555117"/>
                  </a:cubicBezTo>
                  <a:cubicBezTo>
                    <a:pt x="2141601" y="538988"/>
                    <a:pt x="2290826" y="521716"/>
                    <a:pt x="2440051" y="505460"/>
                  </a:cubicBezTo>
                  <a:cubicBezTo>
                    <a:pt x="2589276" y="489204"/>
                    <a:pt x="2738628" y="474091"/>
                    <a:pt x="2887853" y="457835"/>
                  </a:cubicBezTo>
                  <a:cubicBezTo>
                    <a:pt x="3037078" y="441579"/>
                    <a:pt x="3186303" y="424561"/>
                    <a:pt x="3335528" y="408305"/>
                  </a:cubicBezTo>
                  <a:cubicBezTo>
                    <a:pt x="3464306" y="394335"/>
                    <a:pt x="3593338" y="381127"/>
                    <a:pt x="3722116" y="367157"/>
                  </a:cubicBezTo>
                  <a:cubicBezTo>
                    <a:pt x="3850894" y="353187"/>
                    <a:pt x="3979799" y="338709"/>
                    <a:pt x="4108577" y="324612"/>
                  </a:cubicBezTo>
                  <a:cubicBezTo>
                    <a:pt x="4237355" y="310515"/>
                    <a:pt x="4366260" y="296926"/>
                    <a:pt x="4495165" y="282956"/>
                  </a:cubicBezTo>
                  <a:cubicBezTo>
                    <a:pt x="4624070" y="268986"/>
                    <a:pt x="4752848" y="254889"/>
                    <a:pt x="4881753" y="240919"/>
                  </a:cubicBezTo>
                  <a:cubicBezTo>
                    <a:pt x="5011674" y="226822"/>
                    <a:pt x="5141595" y="212725"/>
                    <a:pt x="5271516" y="198628"/>
                  </a:cubicBezTo>
                  <a:cubicBezTo>
                    <a:pt x="5401437" y="184531"/>
                    <a:pt x="5531358" y="170180"/>
                    <a:pt x="5661279" y="156083"/>
                  </a:cubicBezTo>
                  <a:cubicBezTo>
                    <a:pt x="5790057" y="142113"/>
                    <a:pt x="5918962" y="128270"/>
                    <a:pt x="6047867" y="114300"/>
                  </a:cubicBezTo>
                  <a:cubicBezTo>
                    <a:pt x="6176772" y="100330"/>
                    <a:pt x="6305550" y="86487"/>
                    <a:pt x="6434455" y="72390"/>
                  </a:cubicBezTo>
                  <a:cubicBezTo>
                    <a:pt x="6563359" y="58293"/>
                    <a:pt x="6692137" y="44196"/>
                    <a:pt x="6820916" y="29972"/>
                  </a:cubicBezTo>
                  <a:cubicBezTo>
                    <a:pt x="6894957" y="21844"/>
                    <a:pt x="6969124" y="13970"/>
                    <a:pt x="7043038" y="5207"/>
                  </a:cubicBezTo>
                  <a:cubicBezTo>
                    <a:pt x="7082662" y="635"/>
                    <a:pt x="7083297" y="0"/>
                    <a:pt x="7081011" y="39116"/>
                  </a:cubicBezTo>
                  <a:cubicBezTo>
                    <a:pt x="7068693" y="247269"/>
                    <a:pt x="7055993" y="455422"/>
                    <a:pt x="7043546" y="663448"/>
                  </a:cubicBezTo>
                  <a:cubicBezTo>
                    <a:pt x="7036434" y="782066"/>
                    <a:pt x="7028815" y="900684"/>
                    <a:pt x="7023099" y="1019429"/>
                  </a:cubicBezTo>
                  <a:cubicBezTo>
                    <a:pt x="7022083" y="1041781"/>
                    <a:pt x="7015606" y="1046861"/>
                    <a:pt x="6993635" y="1049274"/>
                  </a:cubicBezTo>
                  <a:cubicBezTo>
                    <a:pt x="6857365" y="1064260"/>
                    <a:pt x="6721347" y="1081786"/>
                    <a:pt x="6585204" y="1098169"/>
                  </a:cubicBezTo>
                  <a:cubicBezTo>
                    <a:pt x="6450075" y="1114298"/>
                    <a:pt x="6314947" y="1129792"/>
                    <a:pt x="6179947" y="1145921"/>
                  </a:cubicBezTo>
                  <a:cubicBezTo>
                    <a:pt x="6044946" y="1162050"/>
                    <a:pt x="5909818" y="1178687"/>
                    <a:pt x="5774817" y="1194943"/>
                  </a:cubicBezTo>
                  <a:cubicBezTo>
                    <a:pt x="5640832" y="1211072"/>
                    <a:pt x="5506847" y="1226947"/>
                    <a:pt x="5372735" y="1242949"/>
                  </a:cubicBezTo>
                  <a:cubicBezTo>
                    <a:pt x="5235575" y="1259459"/>
                    <a:pt x="5098287" y="1276096"/>
                    <a:pt x="4961128" y="1292479"/>
                  </a:cubicBezTo>
                  <a:cubicBezTo>
                    <a:pt x="4827143" y="1308481"/>
                    <a:pt x="4693031" y="1324356"/>
                    <a:pt x="4559045" y="1340358"/>
                  </a:cubicBezTo>
                  <a:cubicBezTo>
                    <a:pt x="4423917" y="1356487"/>
                    <a:pt x="4288917" y="1372489"/>
                    <a:pt x="4153788" y="1388745"/>
                  </a:cubicBezTo>
                  <a:cubicBezTo>
                    <a:pt x="4018660" y="1405001"/>
                    <a:pt x="3883660" y="1421384"/>
                    <a:pt x="3748659" y="1437640"/>
                  </a:cubicBezTo>
                  <a:cubicBezTo>
                    <a:pt x="3611499" y="1454150"/>
                    <a:pt x="3474211" y="1470533"/>
                    <a:pt x="3337051" y="1486916"/>
                  </a:cubicBezTo>
                  <a:cubicBezTo>
                    <a:pt x="3201923" y="1503045"/>
                    <a:pt x="3066923" y="1518920"/>
                    <a:pt x="2931794" y="1535049"/>
                  </a:cubicBezTo>
                  <a:cubicBezTo>
                    <a:pt x="2796666" y="1551178"/>
                    <a:pt x="2661665" y="1567561"/>
                    <a:pt x="2526537" y="1583690"/>
                  </a:cubicBezTo>
                  <a:cubicBezTo>
                    <a:pt x="2390393" y="1599946"/>
                    <a:pt x="2254249" y="1616075"/>
                    <a:pt x="2118105" y="1632331"/>
                  </a:cubicBezTo>
                  <a:cubicBezTo>
                    <a:pt x="1982977" y="1648460"/>
                    <a:pt x="1847976" y="1664970"/>
                    <a:pt x="1712848" y="1681226"/>
                  </a:cubicBezTo>
                  <a:cubicBezTo>
                    <a:pt x="1578863" y="1697355"/>
                    <a:pt x="1444878" y="1713484"/>
                    <a:pt x="1310893" y="1729486"/>
                  </a:cubicBezTo>
                  <a:cubicBezTo>
                    <a:pt x="1173733" y="1745869"/>
                    <a:pt x="1036446" y="1762252"/>
                    <a:pt x="899286" y="1778635"/>
                  </a:cubicBezTo>
                  <a:cubicBezTo>
                    <a:pt x="838199" y="1786001"/>
                    <a:pt x="776985" y="1792605"/>
                    <a:pt x="716025" y="1801241"/>
                  </a:cubicBezTo>
                  <a:cubicBezTo>
                    <a:pt x="691387" y="1804797"/>
                    <a:pt x="677671" y="1797177"/>
                    <a:pt x="663828" y="1775968"/>
                  </a:cubicBezTo>
                  <a:cubicBezTo>
                    <a:pt x="465835" y="1474851"/>
                    <a:pt x="266699" y="1174496"/>
                    <a:pt x="67817" y="874014"/>
                  </a:cubicBezTo>
                  <a:cubicBezTo>
                    <a:pt x="45846" y="840867"/>
                    <a:pt x="24256" y="807720"/>
                    <a:pt x="126" y="771144"/>
                  </a:cubicBezTo>
                </a:path>
              </a:pathLst>
            </a:custGeom>
            <a:solidFill>
              <a:srgbClr val="E42086"/>
            </a:solidFill>
          </p:spPr>
        </p:sp>
      </p:grpSp>
      <p:sp>
        <p:nvSpPr>
          <p:cNvPr id="25" name="TextBox 25"/>
          <p:cNvSpPr txBox="1"/>
          <p:nvPr/>
        </p:nvSpPr>
        <p:spPr>
          <a:xfrm>
            <a:off x="6477628" y="527942"/>
            <a:ext cx="5237494" cy="925315"/>
          </a:xfrm>
          <a:prstGeom prst="rect">
            <a:avLst/>
          </a:prstGeom>
        </p:spPr>
        <p:txBody>
          <a:bodyPr lIns="0" tIns="0" rIns="0" bIns="0" rtlCol="0" anchor="t">
            <a:spAutoFit/>
          </a:bodyPr>
          <a:lstStyle/>
          <a:p>
            <a:pPr algn="ctr">
              <a:lnSpc>
                <a:spcPts val="6966"/>
              </a:lnSpc>
            </a:pPr>
            <a:r>
              <a:rPr lang="en-US" sz="4976">
                <a:solidFill>
                  <a:srgbClr val="FFFFFF"/>
                </a:solidFill>
                <a:latin typeface="ObelixPro"/>
                <a:ea typeface="ObelixPro"/>
                <a:cs typeface="ObelixPro"/>
                <a:sym typeface="ObelixPro"/>
              </a:rPr>
              <a:t>the VALUES</a:t>
            </a:r>
            <a:r>
              <a:rPr lang="en-US" sz="4976">
                <a:solidFill>
                  <a:srgbClr val="000000"/>
                </a:solidFill>
                <a:latin typeface="ObelixPro"/>
                <a:ea typeface="ObelixPro"/>
                <a:cs typeface="ObelixPro"/>
                <a:sym typeface="ObelixPro"/>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2" name="TextBox 2"/>
          <p:cNvSpPr txBox="1"/>
          <p:nvPr/>
        </p:nvSpPr>
        <p:spPr>
          <a:xfrm>
            <a:off x="1028700" y="1454082"/>
            <a:ext cx="16577545" cy="7088511"/>
          </a:xfrm>
          <a:prstGeom prst="rect">
            <a:avLst/>
          </a:prstGeom>
        </p:spPr>
        <p:txBody>
          <a:bodyPr lIns="0" tIns="0" rIns="0" bIns="0" rtlCol="0" anchor="t">
            <a:spAutoFit/>
          </a:bodyPr>
          <a:lstStyle/>
          <a:p>
            <a:pPr algn="l">
              <a:lnSpc>
                <a:spcPts val="5586"/>
              </a:lnSpc>
            </a:pPr>
            <a:r>
              <a:rPr lang="en-US" sz="5758" spc="-408">
                <a:solidFill>
                  <a:srgbClr val="000000"/>
                </a:solidFill>
                <a:latin typeface="Helvetica"/>
                <a:ea typeface="Helvetica"/>
                <a:cs typeface="Helvetica"/>
                <a:sym typeface="Helvetica"/>
              </a:rPr>
              <a:t>6Then he told this parable: “A man had </a:t>
            </a:r>
            <a:r>
              <a:rPr lang="en-US" sz="5758" b="1" spc="-408">
                <a:solidFill>
                  <a:srgbClr val="E1A126"/>
                </a:solidFill>
                <a:latin typeface="Helvetica Bold"/>
                <a:ea typeface="Helvetica Bold"/>
                <a:cs typeface="Helvetica Bold"/>
                <a:sym typeface="Helvetica Bold"/>
              </a:rPr>
              <a:t>a fig tree</a:t>
            </a:r>
            <a:r>
              <a:rPr lang="en-US" sz="5758" spc="-408">
                <a:solidFill>
                  <a:srgbClr val="000000"/>
                </a:solidFill>
                <a:latin typeface="Helvetica"/>
                <a:ea typeface="Helvetica"/>
                <a:cs typeface="Helvetica"/>
                <a:sym typeface="Helvetica"/>
              </a:rPr>
              <a:t> growing in his vineyard, and he went to look for fruit on it but did not find any. 7 So he said to the man who took care of the vineyard, ‘For three years now I’ve been coming to look for fruit on this fig tree and haven’t found any. Cut it down! Why should it use up the soil?’</a:t>
            </a:r>
          </a:p>
          <a:p>
            <a:pPr algn="l">
              <a:lnSpc>
                <a:spcPts val="5586"/>
              </a:lnSpc>
            </a:pPr>
            <a:r>
              <a:rPr lang="en-US" sz="5758" spc="-408">
                <a:solidFill>
                  <a:srgbClr val="000000"/>
                </a:solidFill>
                <a:latin typeface="Helvetica"/>
                <a:ea typeface="Helvetica"/>
                <a:cs typeface="Helvetica"/>
                <a:sym typeface="Helvetica"/>
              </a:rPr>
              <a:t>8 ‘Sir,’ the man replied, ‘leave it alone for one more year, and </a:t>
            </a:r>
            <a:r>
              <a:rPr lang="en-US" sz="5758" b="1" spc="-408">
                <a:solidFill>
                  <a:srgbClr val="E1A126"/>
                </a:solidFill>
                <a:latin typeface="Helvetica Bold"/>
                <a:ea typeface="Helvetica Bold"/>
                <a:cs typeface="Helvetica Bold"/>
                <a:sym typeface="Helvetica Bold"/>
              </a:rPr>
              <a:t>I’ll dig around it and fertilize it.</a:t>
            </a:r>
            <a:r>
              <a:rPr lang="en-US" sz="5758" spc="-408">
                <a:solidFill>
                  <a:srgbClr val="000000"/>
                </a:solidFill>
                <a:latin typeface="Helvetica"/>
                <a:ea typeface="Helvetica"/>
                <a:cs typeface="Helvetica"/>
                <a:sym typeface="Helvetica"/>
              </a:rPr>
              <a:t> 9 If it bears fruit next year, fine! If not, then cut it down.’”</a:t>
            </a:r>
          </a:p>
          <a:p>
            <a:pPr algn="l">
              <a:lnSpc>
                <a:spcPts val="5295"/>
              </a:lnSpc>
            </a:pPr>
            <a:endParaRPr lang="en-US" sz="5758" spc="-408">
              <a:solidFill>
                <a:srgbClr val="000000"/>
              </a:solidFill>
              <a:latin typeface="Helvetica"/>
              <a:ea typeface="Helvetica"/>
              <a:cs typeface="Helvetica"/>
              <a:sym typeface="Helvetica"/>
            </a:endParaRPr>
          </a:p>
        </p:txBody>
      </p:sp>
      <p:grpSp>
        <p:nvGrpSpPr>
          <p:cNvPr id="3" name="Group 3"/>
          <p:cNvGrpSpPr/>
          <p:nvPr/>
        </p:nvGrpSpPr>
        <p:grpSpPr>
          <a:xfrm>
            <a:off x="1028700" y="8166543"/>
            <a:ext cx="4486440" cy="752100"/>
            <a:chOff x="0" y="0"/>
            <a:chExt cx="1466507" cy="245843"/>
          </a:xfrm>
        </p:grpSpPr>
        <p:sp>
          <p:nvSpPr>
            <p:cNvPr id="4" name="Freeform 4"/>
            <p:cNvSpPr/>
            <p:nvPr/>
          </p:nvSpPr>
          <p:spPr>
            <a:xfrm>
              <a:off x="0" y="0"/>
              <a:ext cx="1466507" cy="245843"/>
            </a:xfrm>
            <a:custGeom>
              <a:avLst/>
              <a:gdLst/>
              <a:ahLst/>
              <a:cxnLst/>
              <a:rect l="l" t="t" r="r" b="b"/>
              <a:pathLst>
                <a:path w="1466507" h="245843">
                  <a:moveTo>
                    <a:pt x="0" y="0"/>
                  </a:moveTo>
                  <a:lnTo>
                    <a:pt x="1466507" y="0"/>
                  </a:lnTo>
                  <a:lnTo>
                    <a:pt x="1466507" y="245843"/>
                  </a:lnTo>
                  <a:lnTo>
                    <a:pt x="0" y="245843"/>
                  </a:lnTo>
                  <a:close/>
                </a:path>
              </a:pathLst>
            </a:custGeom>
            <a:solidFill>
              <a:srgbClr val="000000"/>
            </a:solidFill>
          </p:spPr>
        </p:sp>
        <p:sp>
          <p:nvSpPr>
            <p:cNvPr id="5" name="TextBox 5"/>
            <p:cNvSpPr txBox="1"/>
            <p:nvPr/>
          </p:nvSpPr>
          <p:spPr>
            <a:xfrm>
              <a:off x="0" y="-76200"/>
              <a:ext cx="1466507" cy="322043"/>
            </a:xfrm>
            <a:prstGeom prst="rect">
              <a:avLst/>
            </a:prstGeom>
          </p:spPr>
          <p:txBody>
            <a:bodyPr lIns="50800" tIns="50800" rIns="50800" bIns="50800" rtlCol="0" anchor="ctr"/>
            <a:lstStyle/>
            <a:p>
              <a:pPr algn="ctr">
                <a:lnSpc>
                  <a:spcPts val="3631"/>
                </a:lnSpc>
              </a:pPr>
              <a:endParaRPr/>
            </a:p>
          </p:txBody>
        </p:sp>
      </p:grpSp>
      <p:sp>
        <p:nvSpPr>
          <p:cNvPr id="6" name="TextBox 6"/>
          <p:cNvSpPr txBox="1"/>
          <p:nvPr/>
        </p:nvSpPr>
        <p:spPr>
          <a:xfrm>
            <a:off x="1219408" y="8107609"/>
            <a:ext cx="4085974" cy="811034"/>
          </a:xfrm>
          <a:prstGeom prst="rect">
            <a:avLst/>
          </a:prstGeom>
        </p:spPr>
        <p:txBody>
          <a:bodyPr lIns="0" tIns="0" rIns="0" bIns="0" rtlCol="0" anchor="t">
            <a:spAutoFit/>
          </a:bodyPr>
          <a:lstStyle/>
          <a:p>
            <a:pPr algn="ctr">
              <a:lnSpc>
                <a:spcPts val="6465"/>
              </a:lnSpc>
              <a:spcBef>
                <a:spcPct val="0"/>
              </a:spcBef>
            </a:pPr>
            <a:r>
              <a:rPr lang="en-US" sz="4618" b="1" spc="-300">
                <a:solidFill>
                  <a:srgbClr val="FFFFFF"/>
                </a:solidFill>
                <a:latin typeface="Helvetica Bold"/>
                <a:ea typeface="Helvetica Bold"/>
                <a:cs typeface="Helvetica Bold"/>
                <a:sym typeface="Helvetica Bold"/>
              </a:rPr>
              <a:t>Luke 13:6-9 [NIV]</a:t>
            </a:r>
          </a:p>
        </p:txBody>
      </p:sp>
      <p:sp>
        <p:nvSpPr>
          <p:cNvPr id="7" name="TextBox 7"/>
          <p:cNvSpPr txBox="1"/>
          <p:nvPr/>
        </p:nvSpPr>
        <p:spPr>
          <a:xfrm>
            <a:off x="1028700" y="9182100"/>
            <a:ext cx="2892542" cy="467684"/>
          </a:xfrm>
          <a:prstGeom prst="rect">
            <a:avLst/>
          </a:prstGeom>
        </p:spPr>
        <p:txBody>
          <a:bodyPr lIns="0" tIns="0" rIns="0" bIns="0" rtlCol="0" anchor="t">
            <a:spAutoFit/>
          </a:bodyPr>
          <a:lstStyle/>
          <a:p>
            <a:pPr algn="l">
              <a:lnSpc>
                <a:spcPts val="3631"/>
              </a:lnSpc>
            </a:pPr>
            <a:r>
              <a:rPr lang="en-US" sz="2593" b="1" spc="-168">
                <a:solidFill>
                  <a:srgbClr val="000000"/>
                </a:solidFill>
                <a:latin typeface="Helvetica Bold"/>
                <a:ea typeface="Helvetica Bold"/>
                <a:cs typeface="Helvetica Bold"/>
                <a:sym typeface="Helvetica Bold"/>
              </a:rPr>
              <a:t>SLIDE 3</a:t>
            </a:r>
          </a:p>
        </p:txBody>
      </p:sp>
      <p:sp>
        <p:nvSpPr>
          <p:cNvPr id="8" name="TextBox 8"/>
          <p:cNvSpPr txBox="1"/>
          <p:nvPr/>
        </p:nvSpPr>
        <p:spPr>
          <a:xfrm>
            <a:off x="12887336" y="620238"/>
            <a:ext cx="4371964" cy="408462"/>
          </a:xfrm>
          <a:prstGeom prst="rect">
            <a:avLst/>
          </a:prstGeom>
        </p:spPr>
        <p:txBody>
          <a:bodyPr lIns="0" tIns="0" rIns="0" bIns="0" rtlCol="0" anchor="t">
            <a:spAutoFit/>
          </a:bodyPr>
          <a:lstStyle/>
          <a:p>
            <a:pPr marL="0" lvl="0" indent="0" algn="r">
              <a:lnSpc>
                <a:spcPts val="3211"/>
              </a:lnSpc>
              <a:spcBef>
                <a:spcPct val="0"/>
              </a:spcBef>
            </a:pPr>
            <a:r>
              <a:rPr lang="en-US" sz="2293" b="1" spc="-149">
                <a:solidFill>
                  <a:srgbClr val="000000"/>
                </a:solidFill>
                <a:latin typeface="Helvetica Bold"/>
                <a:ea typeface="Helvetica Bold"/>
                <a:cs typeface="Helvetica Bold"/>
                <a:sym typeface="Helvetica Bold"/>
              </a:rPr>
              <a:t>KINGS FLEET CONFERENCE 2025</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extBox 2"/>
          <p:cNvSpPr txBox="1"/>
          <p:nvPr/>
        </p:nvSpPr>
        <p:spPr>
          <a:xfrm>
            <a:off x="1353965" y="1636190"/>
            <a:ext cx="16767782" cy="7167020"/>
          </a:xfrm>
          <a:prstGeom prst="rect">
            <a:avLst/>
          </a:prstGeom>
        </p:spPr>
        <p:txBody>
          <a:bodyPr lIns="0" tIns="0" rIns="0" bIns="0" rtlCol="0" anchor="t">
            <a:spAutoFit/>
          </a:bodyPr>
          <a:lstStyle/>
          <a:p>
            <a:pPr algn="l">
              <a:lnSpc>
                <a:spcPts val="11916"/>
              </a:lnSpc>
            </a:pPr>
            <a:r>
              <a:rPr lang="en-US" sz="11916" b="1" spc="-846">
                <a:solidFill>
                  <a:srgbClr val="E1A126"/>
                </a:solidFill>
                <a:latin typeface="Helvetica Bold"/>
                <a:ea typeface="Helvetica Bold"/>
                <a:cs typeface="Helvetica Bold"/>
                <a:sym typeface="Helvetica Bold"/>
              </a:rPr>
              <a:t>B</a:t>
            </a:r>
            <a:r>
              <a:rPr lang="en-US" sz="11916" b="1" spc="-846">
                <a:solidFill>
                  <a:srgbClr val="FEFEFE"/>
                </a:solidFill>
                <a:latin typeface="Helvetica Bold"/>
                <a:ea typeface="Helvetica Bold"/>
                <a:cs typeface="Helvetica Bold"/>
                <a:sym typeface="Helvetica Bold"/>
              </a:rPr>
              <a:t>eliefs &amp; Behaviours</a:t>
            </a:r>
          </a:p>
          <a:p>
            <a:pPr algn="l">
              <a:lnSpc>
                <a:spcPts val="10916"/>
              </a:lnSpc>
            </a:pPr>
            <a:r>
              <a:rPr lang="en-US" sz="10916" b="1" spc="-775">
                <a:solidFill>
                  <a:srgbClr val="E1A126"/>
                </a:solidFill>
                <a:latin typeface="Helvetica Bold"/>
                <a:ea typeface="Helvetica Bold"/>
                <a:cs typeface="Helvetica Bold"/>
                <a:sym typeface="Helvetica Bold"/>
              </a:rPr>
              <a:t>R</a:t>
            </a:r>
            <a:r>
              <a:rPr lang="en-US" sz="10916" b="1" spc="-775">
                <a:solidFill>
                  <a:srgbClr val="FEFEFE"/>
                </a:solidFill>
                <a:latin typeface="Helvetica Bold"/>
                <a:ea typeface="Helvetica Bold"/>
                <a:cs typeface="Helvetica Bold"/>
                <a:sym typeface="Helvetica Bold"/>
              </a:rPr>
              <a:t>oots &amp; Reputation</a:t>
            </a:r>
          </a:p>
          <a:p>
            <a:pPr algn="l">
              <a:lnSpc>
                <a:spcPts val="10916"/>
              </a:lnSpc>
            </a:pPr>
            <a:r>
              <a:rPr lang="en-US" sz="10916" b="1" spc="-775">
                <a:solidFill>
                  <a:srgbClr val="E1A126"/>
                </a:solidFill>
                <a:latin typeface="Helvetica Bold"/>
                <a:ea typeface="Helvetica Bold"/>
                <a:cs typeface="Helvetica Bold"/>
                <a:sym typeface="Helvetica Bold"/>
              </a:rPr>
              <a:t>A</a:t>
            </a:r>
            <a:r>
              <a:rPr lang="en-US" sz="10916" b="1" spc="-775">
                <a:solidFill>
                  <a:srgbClr val="FEFEFE"/>
                </a:solidFill>
                <a:latin typeface="Helvetica Bold"/>
                <a:ea typeface="Helvetica Bold"/>
                <a:cs typeface="Helvetica Bold"/>
                <a:sym typeface="Helvetica Bold"/>
              </a:rPr>
              <a:t>ttitudes &amp; Assumptions</a:t>
            </a:r>
          </a:p>
          <a:p>
            <a:pPr algn="l">
              <a:lnSpc>
                <a:spcPts val="10916"/>
              </a:lnSpc>
            </a:pPr>
            <a:r>
              <a:rPr lang="en-US" sz="10916" b="1" spc="-775">
                <a:solidFill>
                  <a:srgbClr val="E1A126"/>
                </a:solidFill>
                <a:latin typeface="Helvetica Bold"/>
                <a:ea typeface="Helvetica Bold"/>
                <a:cs typeface="Helvetica Bold"/>
                <a:sym typeface="Helvetica Bold"/>
              </a:rPr>
              <a:t>V</a:t>
            </a:r>
            <a:r>
              <a:rPr lang="en-US" sz="10916" b="1" spc="-775">
                <a:solidFill>
                  <a:srgbClr val="FEFEFE"/>
                </a:solidFill>
                <a:latin typeface="Helvetica Bold"/>
                <a:ea typeface="Helvetica Bold"/>
                <a:cs typeface="Helvetica Bold"/>
                <a:sym typeface="Helvetica Bold"/>
              </a:rPr>
              <a:t>ison &amp; Values</a:t>
            </a:r>
          </a:p>
          <a:p>
            <a:pPr algn="l">
              <a:lnSpc>
                <a:spcPts val="10916"/>
              </a:lnSpc>
            </a:pPr>
            <a:r>
              <a:rPr lang="en-US" sz="10916" b="1" spc="-775">
                <a:solidFill>
                  <a:srgbClr val="E1A126"/>
                </a:solidFill>
                <a:latin typeface="Helvetica Bold"/>
                <a:ea typeface="Helvetica Bold"/>
                <a:cs typeface="Helvetica Bold"/>
                <a:sym typeface="Helvetica Bold"/>
              </a:rPr>
              <a:t>E</a:t>
            </a:r>
            <a:r>
              <a:rPr lang="en-US" sz="10916" b="1" spc="-775">
                <a:solidFill>
                  <a:srgbClr val="FEFEFE"/>
                </a:solidFill>
                <a:latin typeface="Helvetica Bold"/>
                <a:ea typeface="Helvetica Bold"/>
                <a:cs typeface="Helvetica Bold"/>
                <a:sym typeface="Helvetica Bold"/>
              </a:rPr>
              <a:t>nvironment &amp; Experience</a:t>
            </a:r>
          </a:p>
        </p:txBody>
      </p:sp>
      <p:sp>
        <p:nvSpPr>
          <p:cNvPr id="3" name="TextBox 3"/>
          <p:cNvSpPr txBox="1"/>
          <p:nvPr/>
        </p:nvSpPr>
        <p:spPr>
          <a:xfrm>
            <a:off x="1028700" y="9182100"/>
            <a:ext cx="2892542" cy="467517"/>
          </a:xfrm>
          <a:prstGeom prst="rect">
            <a:avLst/>
          </a:prstGeom>
        </p:spPr>
        <p:txBody>
          <a:bodyPr lIns="0" tIns="0" rIns="0" bIns="0" rtlCol="0" anchor="t">
            <a:spAutoFit/>
          </a:bodyPr>
          <a:lstStyle/>
          <a:p>
            <a:pPr algn="l">
              <a:lnSpc>
                <a:spcPts val="3631"/>
              </a:lnSpc>
            </a:pPr>
            <a:r>
              <a:rPr lang="en-US" sz="2593" b="1" spc="-168">
                <a:solidFill>
                  <a:srgbClr val="FEFEFE"/>
                </a:solidFill>
                <a:latin typeface="Helvetica Bold"/>
                <a:ea typeface="Helvetica Bold"/>
                <a:cs typeface="Helvetica Bold"/>
                <a:sym typeface="Helvetica Bold"/>
              </a:rPr>
              <a:t>SLIDE 4</a:t>
            </a:r>
          </a:p>
        </p:txBody>
      </p:sp>
      <p:sp>
        <p:nvSpPr>
          <p:cNvPr id="4" name="TextBox 4"/>
          <p:cNvSpPr txBox="1"/>
          <p:nvPr/>
        </p:nvSpPr>
        <p:spPr>
          <a:xfrm>
            <a:off x="12887336" y="620238"/>
            <a:ext cx="4371964" cy="408462"/>
          </a:xfrm>
          <a:prstGeom prst="rect">
            <a:avLst/>
          </a:prstGeom>
        </p:spPr>
        <p:txBody>
          <a:bodyPr lIns="0" tIns="0" rIns="0" bIns="0" rtlCol="0" anchor="t">
            <a:spAutoFit/>
          </a:bodyPr>
          <a:lstStyle/>
          <a:p>
            <a:pPr marL="0" lvl="0" indent="0" algn="r">
              <a:lnSpc>
                <a:spcPts val="3211"/>
              </a:lnSpc>
              <a:spcBef>
                <a:spcPct val="0"/>
              </a:spcBef>
            </a:pPr>
            <a:r>
              <a:rPr lang="en-US" sz="2293" b="1" spc="-149">
                <a:solidFill>
                  <a:srgbClr val="FEFEFE"/>
                </a:solidFill>
                <a:latin typeface="Helvetica Bold"/>
                <a:ea typeface="Helvetica Bold"/>
                <a:cs typeface="Helvetica Bold"/>
                <a:sym typeface="Helvetica Bold"/>
              </a:rPr>
              <a:t>KINGS FLEET CONFERENCE 2025</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2" name="TextBox 2"/>
          <p:cNvSpPr txBox="1"/>
          <p:nvPr/>
        </p:nvSpPr>
        <p:spPr>
          <a:xfrm>
            <a:off x="760109" y="4510467"/>
            <a:ext cx="16767782" cy="1713740"/>
          </a:xfrm>
          <a:prstGeom prst="rect">
            <a:avLst/>
          </a:prstGeom>
        </p:spPr>
        <p:txBody>
          <a:bodyPr lIns="0" tIns="0" rIns="0" bIns="0" rtlCol="0" anchor="t">
            <a:spAutoFit/>
          </a:bodyPr>
          <a:lstStyle/>
          <a:p>
            <a:pPr algn="ctr">
              <a:lnSpc>
                <a:spcPts val="11514"/>
              </a:lnSpc>
            </a:pPr>
            <a:r>
              <a:rPr lang="en-US" sz="14215" b="1" spc="-1009">
                <a:solidFill>
                  <a:srgbClr val="E1A126"/>
                </a:solidFill>
                <a:latin typeface="Helvetica Bold"/>
                <a:ea typeface="Helvetica Bold"/>
                <a:cs typeface="Helvetica Bold"/>
                <a:sym typeface="Helvetica Bold"/>
              </a:rPr>
              <a:t>B</a:t>
            </a:r>
            <a:r>
              <a:rPr lang="en-US" sz="14215" b="1" spc="-1009">
                <a:solidFill>
                  <a:srgbClr val="07171D"/>
                </a:solidFill>
                <a:latin typeface="Helvetica Bold"/>
                <a:ea typeface="Helvetica Bold"/>
                <a:cs typeface="Helvetica Bold"/>
                <a:sym typeface="Helvetica Bold"/>
              </a:rPr>
              <a:t>eliefs &amp; Behaviours</a:t>
            </a:r>
          </a:p>
        </p:txBody>
      </p:sp>
      <p:sp>
        <p:nvSpPr>
          <p:cNvPr id="3" name="TextBox 3"/>
          <p:cNvSpPr txBox="1"/>
          <p:nvPr/>
        </p:nvSpPr>
        <p:spPr>
          <a:xfrm>
            <a:off x="1028700" y="9182100"/>
            <a:ext cx="2892542" cy="467684"/>
          </a:xfrm>
          <a:prstGeom prst="rect">
            <a:avLst/>
          </a:prstGeom>
        </p:spPr>
        <p:txBody>
          <a:bodyPr lIns="0" tIns="0" rIns="0" bIns="0" rtlCol="0" anchor="t">
            <a:spAutoFit/>
          </a:bodyPr>
          <a:lstStyle/>
          <a:p>
            <a:pPr algn="l">
              <a:lnSpc>
                <a:spcPts val="3631"/>
              </a:lnSpc>
            </a:pPr>
            <a:r>
              <a:rPr lang="en-US" sz="2593" b="1" spc="-168">
                <a:solidFill>
                  <a:srgbClr val="000000"/>
                </a:solidFill>
                <a:latin typeface="Helvetica Bold"/>
                <a:ea typeface="Helvetica Bold"/>
                <a:cs typeface="Helvetica Bold"/>
                <a:sym typeface="Helvetica Bold"/>
              </a:rPr>
              <a:t>SLIDE 5</a:t>
            </a:r>
          </a:p>
        </p:txBody>
      </p:sp>
      <p:sp>
        <p:nvSpPr>
          <p:cNvPr id="4" name="TextBox 4"/>
          <p:cNvSpPr txBox="1"/>
          <p:nvPr/>
        </p:nvSpPr>
        <p:spPr>
          <a:xfrm>
            <a:off x="12887336" y="620238"/>
            <a:ext cx="4371964" cy="408462"/>
          </a:xfrm>
          <a:prstGeom prst="rect">
            <a:avLst/>
          </a:prstGeom>
        </p:spPr>
        <p:txBody>
          <a:bodyPr lIns="0" tIns="0" rIns="0" bIns="0" rtlCol="0" anchor="t">
            <a:spAutoFit/>
          </a:bodyPr>
          <a:lstStyle/>
          <a:p>
            <a:pPr marL="0" lvl="0" indent="0" algn="r">
              <a:lnSpc>
                <a:spcPts val="3211"/>
              </a:lnSpc>
              <a:spcBef>
                <a:spcPct val="0"/>
              </a:spcBef>
            </a:pPr>
            <a:r>
              <a:rPr lang="en-US" sz="2293" b="1" spc="-149">
                <a:solidFill>
                  <a:srgbClr val="000000"/>
                </a:solidFill>
                <a:latin typeface="Helvetica Bold"/>
                <a:ea typeface="Helvetica Bold"/>
                <a:cs typeface="Helvetica Bold"/>
                <a:sym typeface="Helvetica Bold"/>
              </a:rPr>
              <a:t>KINGS FLEET CONFERENCE 2025</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2" name="TextBox 2"/>
          <p:cNvSpPr txBox="1"/>
          <p:nvPr/>
        </p:nvSpPr>
        <p:spPr>
          <a:xfrm>
            <a:off x="760109" y="4510467"/>
            <a:ext cx="16767782" cy="1713740"/>
          </a:xfrm>
          <a:prstGeom prst="rect">
            <a:avLst/>
          </a:prstGeom>
        </p:spPr>
        <p:txBody>
          <a:bodyPr lIns="0" tIns="0" rIns="0" bIns="0" rtlCol="0" anchor="t">
            <a:spAutoFit/>
          </a:bodyPr>
          <a:lstStyle/>
          <a:p>
            <a:pPr algn="ctr">
              <a:lnSpc>
                <a:spcPts val="11514"/>
              </a:lnSpc>
            </a:pPr>
            <a:r>
              <a:rPr lang="en-US" sz="14215" b="1" spc="-1009">
                <a:solidFill>
                  <a:srgbClr val="E1A126"/>
                </a:solidFill>
                <a:latin typeface="Helvetica Bold"/>
                <a:ea typeface="Helvetica Bold"/>
                <a:cs typeface="Helvetica Bold"/>
                <a:sym typeface="Helvetica Bold"/>
              </a:rPr>
              <a:t>R</a:t>
            </a:r>
            <a:r>
              <a:rPr lang="en-US" sz="14215" b="1" spc="-1009">
                <a:solidFill>
                  <a:srgbClr val="07171D"/>
                </a:solidFill>
                <a:latin typeface="Helvetica Bold"/>
                <a:ea typeface="Helvetica Bold"/>
                <a:cs typeface="Helvetica Bold"/>
                <a:sym typeface="Helvetica Bold"/>
              </a:rPr>
              <a:t>oots &amp; Reputation</a:t>
            </a:r>
          </a:p>
        </p:txBody>
      </p:sp>
      <p:sp>
        <p:nvSpPr>
          <p:cNvPr id="3" name="TextBox 3"/>
          <p:cNvSpPr txBox="1"/>
          <p:nvPr/>
        </p:nvSpPr>
        <p:spPr>
          <a:xfrm>
            <a:off x="1028700" y="9182100"/>
            <a:ext cx="2892542" cy="467684"/>
          </a:xfrm>
          <a:prstGeom prst="rect">
            <a:avLst/>
          </a:prstGeom>
        </p:spPr>
        <p:txBody>
          <a:bodyPr lIns="0" tIns="0" rIns="0" bIns="0" rtlCol="0" anchor="t">
            <a:spAutoFit/>
          </a:bodyPr>
          <a:lstStyle/>
          <a:p>
            <a:pPr algn="l">
              <a:lnSpc>
                <a:spcPts val="3631"/>
              </a:lnSpc>
            </a:pPr>
            <a:r>
              <a:rPr lang="en-US" sz="2593" b="1" spc="-168">
                <a:solidFill>
                  <a:srgbClr val="000000"/>
                </a:solidFill>
                <a:latin typeface="Helvetica Bold"/>
                <a:ea typeface="Helvetica Bold"/>
                <a:cs typeface="Helvetica Bold"/>
                <a:sym typeface="Helvetica Bold"/>
              </a:rPr>
              <a:t>SLIDE 6</a:t>
            </a:r>
          </a:p>
        </p:txBody>
      </p:sp>
      <p:sp>
        <p:nvSpPr>
          <p:cNvPr id="4" name="TextBox 4"/>
          <p:cNvSpPr txBox="1"/>
          <p:nvPr/>
        </p:nvSpPr>
        <p:spPr>
          <a:xfrm>
            <a:off x="12887336" y="620238"/>
            <a:ext cx="4371964" cy="408462"/>
          </a:xfrm>
          <a:prstGeom prst="rect">
            <a:avLst/>
          </a:prstGeom>
        </p:spPr>
        <p:txBody>
          <a:bodyPr lIns="0" tIns="0" rIns="0" bIns="0" rtlCol="0" anchor="t">
            <a:spAutoFit/>
          </a:bodyPr>
          <a:lstStyle/>
          <a:p>
            <a:pPr marL="0" lvl="0" indent="0" algn="r">
              <a:lnSpc>
                <a:spcPts val="3211"/>
              </a:lnSpc>
              <a:spcBef>
                <a:spcPct val="0"/>
              </a:spcBef>
            </a:pPr>
            <a:r>
              <a:rPr lang="en-US" sz="2293" b="1" spc="-149">
                <a:solidFill>
                  <a:srgbClr val="000000"/>
                </a:solidFill>
                <a:latin typeface="Helvetica Bold"/>
                <a:ea typeface="Helvetica Bold"/>
                <a:cs typeface="Helvetica Bold"/>
                <a:sym typeface="Helvetica Bold"/>
              </a:rPr>
              <a:t>KINGS FLEET CONFERENCE 2025</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2" name="TextBox 2"/>
          <p:cNvSpPr txBox="1"/>
          <p:nvPr/>
        </p:nvSpPr>
        <p:spPr>
          <a:xfrm>
            <a:off x="760109" y="3781805"/>
            <a:ext cx="16767782" cy="3171065"/>
          </a:xfrm>
          <a:prstGeom prst="rect">
            <a:avLst/>
          </a:prstGeom>
        </p:spPr>
        <p:txBody>
          <a:bodyPr lIns="0" tIns="0" rIns="0" bIns="0" rtlCol="0" anchor="t">
            <a:spAutoFit/>
          </a:bodyPr>
          <a:lstStyle/>
          <a:p>
            <a:pPr algn="ctr">
              <a:lnSpc>
                <a:spcPts val="11514"/>
              </a:lnSpc>
            </a:pPr>
            <a:r>
              <a:rPr lang="en-US" sz="14215" b="1" spc="-1009">
                <a:solidFill>
                  <a:srgbClr val="E1A126"/>
                </a:solidFill>
                <a:latin typeface="Helvetica Bold"/>
                <a:ea typeface="Helvetica Bold"/>
                <a:cs typeface="Helvetica Bold"/>
                <a:sym typeface="Helvetica Bold"/>
              </a:rPr>
              <a:t>A</a:t>
            </a:r>
            <a:r>
              <a:rPr lang="en-US" sz="14215" b="1" spc="-1009">
                <a:solidFill>
                  <a:srgbClr val="07171D"/>
                </a:solidFill>
                <a:latin typeface="Helvetica Bold"/>
                <a:ea typeface="Helvetica Bold"/>
                <a:cs typeface="Helvetica Bold"/>
                <a:sym typeface="Helvetica Bold"/>
              </a:rPr>
              <a:t>ttitudes &amp; Assumptions</a:t>
            </a:r>
          </a:p>
        </p:txBody>
      </p:sp>
      <p:sp>
        <p:nvSpPr>
          <p:cNvPr id="3" name="TextBox 3"/>
          <p:cNvSpPr txBox="1"/>
          <p:nvPr/>
        </p:nvSpPr>
        <p:spPr>
          <a:xfrm>
            <a:off x="1028700" y="9182100"/>
            <a:ext cx="2892542" cy="467684"/>
          </a:xfrm>
          <a:prstGeom prst="rect">
            <a:avLst/>
          </a:prstGeom>
        </p:spPr>
        <p:txBody>
          <a:bodyPr lIns="0" tIns="0" rIns="0" bIns="0" rtlCol="0" anchor="t">
            <a:spAutoFit/>
          </a:bodyPr>
          <a:lstStyle/>
          <a:p>
            <a:pPr algn="l">
              <a:lnSpc>
                <a:spcPts val="3631"/>
              </a:lnSpc>
            </a:pPr>
            <a:r>
              <a:rPr lang="en-US" sz="2593" b="1" spc="-168">
                <a:solidFill>
                  <a:srgbClr val="000000"/>
                </a:solidFill>
                <a:latin typeface="Helvetica Bold"/>
                <a:ea typeface="Helvetica Bold"/>
                <a:cs typeface="Helvetica Bold"/>
                <a:sym typeface="Helvetica Bold"/>
              </a:rPr>
              <a:t>SLIDE 7</a:t>
            </a:r>
          </a:p>
        </p:txBody>
      </p:sp>
      <p:sp>
        <p:nvSpPr>
          <p:cNvPr id="4" name="TextBox 4"/>
          <p:cNvSpPr txBox="1"/>
          <p:nvPr/>
        </p:nvSpPr>
        <p:spPr>
          <a:xfrm>
            <a:off x="12887336" y="620238"/>
            <a:ext cx="4371964" cy="408462"/>
          </a:xfrm>
          <a:prstGeom prst="rect">
            <a:avLst/>
          </a:prstGeom>
        </p:spPr>
        <p:txBody>
          <a:bodyPr lIns="0" tIns="0" rIns="0" bIns="0" rtlCol="0" anchor="t">
            <a:spAutoFit/>
          </a:bodyPr>
          <a:lstStyle/>
          <a:p>
            <a:pPr marL="0" lvl="0" indent="0" algn="r">
              <a:lnSpc>
                <a:spcPts val="3211"/>
              </a:lnSpc>
              <a:spcBef>
                <a:spcPct val="0"/>
              </a:spcBef>
            </a:pPr>
            <a:r>
              <a:rPr lang="en-US" sz="2293" b="1" spc="-149">
                <a:solidFill>
                  <a:srgbClr val="000000"/>
                </a:solidFill>
                <a:latin typeface="Helvetica Bold"/>
                <a:ea typeface="Helvetica Bold"/>
                <a:cs typeface="Helvetica Bold"/>
                <a:sym typeface="Helvetica Bold"/>
              </a:rPr>
              <a:t>KINGS FLEET CONFERENCE 2025</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2" name="TextBox 2"/>
          <p:cNvSpPr txBox="1"/>
          <p:nvPr/>
        </p:nvSpPr>
        <p:spPr>
          <a:xfrm>
            <a:off x="760109" y="4510467"/>
            <a:ext cx="16767782" cy="1713740"/>
          </a:xfrm>
          <a:prstGeom prst="rect">
            <a:avLst/>
          </a:prstGeom>
        </p:spPr>
        <p:txBody>
          <a:bodyPr lIns="0" tIns="0" rIns="0" bIns="0" rtlCol="0" anchor="t">
            <a:spAutoFit/>
          </a:bodyPr>
          <a:lstStyle/>
          <a:p>
            <a:pPr algn="ctr">
              <a:lnSpc>
                <a:spcPts val="11514"/>
              </a:lnSpc>
            </a:pPr>
            <a:r>
              <a:rPr lang="en-US" sz="14215" b="1" spc="-1009">
                <a:solidFill>
                  <a:srgbClr val="E1A126"/>
                </a:solidFill>
                <a:latin typeface="Helvetica Bold"/>
                <a:ea typeface="Helvetica Bold"/>
                <a:cs typeface="Helvetica Bold"/>
                <a:sym typeface="Helvetica Bold"/>
              </a:rPr>
              <a:t>V</a:t>
            </a:r>
            <a:r>
              <a:rPr lang="en-US" sz="14215" b="1" spc="-1009">
                <a:solidFill>
                  <a:srgbClr val="07171D"/>
                </a:solidFill>
                <a:latin typeface="Helvetica Bold"/>
                <a:ea typeface="Helvetica Bold"/>
                <a:cs typeface="Helvetica Bold"/>
                <a:sym typeface="Helvetica Bold"/>
              </a:rPr>
              <a:t>ison &amp; Values</a:t>
            </a:r>
          </a:p>
        </p:txBody>
      </p:sp>
      <p:sp>
        <p:nvSpPr>
          <p:cNvPr id="3" name="TextBox 3"/>
          <p:cNvSpPr txBox="1"/>
          <p:nvPr/>
        </p:nvSpPr>
        <p:spPr>
          <a:xfrm>
            <a:off x="1028700" y="9182100"/>
            <a:ext cx="2892542" cy="467684"/>
          </a:xfrm>
          <a:prstGeom prst="rect">
            <a:avLst/>
          </a:prstGeom>
        </p:spPr>
        <p:txBody>
          <a:bodyPr lIns="0" tIns="0" rIns="0" bIns="0" rtlCol="0" anchor="t">
            <a:spAutoFit/>
          </a:bodyPr>
          <a:lstStyle/>
          <a:p>
            <a:pPr algn="l">
              <a:lnSpc>
                <a:spcPts val="3631"/>
              </a:lnSpc>
            </a:pPr>
            <a:r>
              <a:rPr lang="en-US" sz="2593" b="1" spc="-168">
                <a:solidFill>
                  <a:srgbClr val="000000"/>
                </a:solidFill>
                <a:latin typeface="Helvetica Bold"/>
                <a:ea typeface="Helvetica Bold"/>
                <a:cs typeface="Helvetica Bold"/>
                <a:sym typeface="Helvetica Bold"/>
              </a:rPr>
              <a:t>SLIDE 8</a:t>
            </a:r>
          </a:p>
        </p:txBody>
      </p:sp>
      <p:sp>
        <p:nvSpPr>
          <p:cNvPr id="4" name="TextBox 4"/>
          <p:cNvSpPr txBox="1"/>
          <p:nvPr/>
        </p:nvSpPr>
        <p:spPr>
          <a:xfrm>
            <a:off x="12887336" y="620238"/>
            <a:ext cx="4371964" cy="408462"/>
          </a:xfrm>
          <a:prstGeom prst="rect">
            <a:avLst/>
          </a:prstGeom>
        </p:spPr>
        <p:txBody>
          <a:bodyPr lIns="0" tIns="0" rIns="0" bIns="0" rtlCol="0" anchor="t">
            <a:spAutoFit/>
          </a:bodyPr>
          <a:lstStyle/>
          <a:p>
            <a:pPr marL="0" lvl="0" indent="0" algn="r">
              <a:lnSpc>
                <a:spcPts val="3211"/>
              </a:lnSpc>
              <a:spcBef>
                <a:spcPct val="0"/>
              </a:spcBef>
            </a:pPr>
            <a:r>
              <a:rPr lang="en-US" sz="2293" b="1" spc="-149">
                <a:solidFill>
                  <a:srgbClr val="000000"/>
                </a:solidFill>
                <a:latin typeface="Helvetica Bold"/>
                <a:ea typeface="Helvetica Bold"/>
                <a:cs typeface="Helvetica Bold"/>
                <a:sym typeface="Helvetica Bold"/>
              </a:rPr>
              <a:t>KINGS FLEET CONFERENCE 2025</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p:cNvGrpSpPr/>
          <p:nvPr/>
        </p:nvGrpSpPr>
        <p:grpSpPr>
          <a:xfrm>
            <a:off x="6838678" y="1396705"/>
            <a:ext cx="4610643" cy="1184910"/>
            <a:chOff x="0" y="0"/>
            <a:chExt cx="6147525" cy="1579880"/>
          </a:xfrm>
        </p:grpSpPr>
        <p:sp>
          <p:nvSpPr>
            <p:cNvPr id="3" name="AutoShape 3"/>
            <p:cNvSpPr/>
            <p:nvPr/>
          </p:nvSpPr>
          <p:spPr>
            <a:xfrm flipV="1">
              <a:off x="1557228" y="203200"/>
              <a:ext cx="0" cy="1250766"/>
            </a:xfrm>
            <a:prstGeom prst="line">
              <a:avLst/>
            </a:prstGeom>
            <a:ln w="38100" cap="flat">
              <a:solidFill>
                <a:srgbClr val="E1A126"/>
              </a:solidFill>
              <a:prstDash val="solid"/>
              <a:headEnd type="none" w="sm" len="sm"/>
              <a:tailEnd type="none" w="sm" len="sm"/>
            </a:ln>
          </p:spPr>
        </p:sp>
        <p:sp>
          <p:nvSpPr>
            <p:cNvPr id="4" name="TextBox 4"/>
            <p:cNvSpPr txBox="1"/>
            <p:nvPr/>
          </p:nvSpPr>
          <p:spPr>
            <a:xfrm>
              <a:off x="1982678" y="-76200"/>
              <a:ext cx="4164846" cy="1656080"/>
            </a:xfrm>
            <a:prstGeom prst="rect">
              <a:avLst/>
            </a:prstGeom>
          </p:spPr>
          <p:txBody>
            <a:bodyPr lIns="0" tIns="0" rIns="0" bIns="0" rtlCol="0" anchor="t">
              <a:spAutoFit/>
            </a:bodyPr>
            <a:lstStyle/>
            <a:p>
              <a:pPr algn="l">
                <a:lnSpc>
                  <a:spcPts val="5040"/>
                </a:lnSpc>
              </a:pPr>
              <a:r>
                <a:rPr lang="en-US" sz="3600" spc="118">
                  <a:solidFill>
                    <a:srgbClr val="FFFFFF"/>
                  </a:solidFill>
                  <a:latin typeface="Helvetica Now"/>
                  <a:ea typeface="Helvetica Now"/>
                  <a:cs typeface="Helvetica Now"/>
                  <a:sym typeface="Helvetica Now"/>
                </a:rPr>
                <a:t>Shape culture </a:t>
              </a:r>
            </a:p>
          </p:txBody>
        </p:sp>
        <p:sp>
          <p:nvSpPr>
            <p:cNvPr id="5" name="TextBox 5"/>
            <p:cNvSpPr txBox="1"/>
            <p:nvPr/>
          </p:nvSpPr>
          <p:spPr>
            <a:xfrm>
              <a:off x="0" y="315411"/>
              <a:ext cx="1033999" cy="1138555"/>
            </a:xfrm>
            <a:prstGeom prst="rect">
              <a:avLst/>
            </a:prstGeom>
          </p:spPr>
          <p:txBody>
            <a:bodyPr lIns="0" tIns="0" rIns="0" bIns="0" rtlCol="0" anchor="t">
              <a:spAutoFit/>
            </a:bodyPr>
            <a:lstStyle/>
            <a:p>
              <a:pPr algn="r">
                <a:lnSpc>
                  <a:spcPts val="7140"/>
                </a:lnSpc>
              </a:pPr>
              <a:r>
                <a:rPr lang="en-US" sz="5100" spc="632">
                  <a:solidFill>
                    <a:srgbClr val="FFFFFF"/>
                  </a:solidFill>
                  <a:latin typeface="Bebas Neue"/>
                  <a:ea typeface="Bebas Neue"/>
                  <a:cs typeface="Bebas Neue"/>
                  <a:sym typeface="Bebas Neue"/>
                </a:rPr>
                <a:t>01</a:t>
              </a:r>
            </a:p>
          </p:txBody>
        </p:sp>
      </p:grpSp>
      <p:sp>
        <p:nvSpPr>
          <p:cNvPr id="6" name="AutoShape 6"/>
          <p:cNvSpPr/>
          <p:nvPr/>
        </p:nvSpPr>
        <p:spPr>
          <a:xfrm flipV="1">
            <a:off x="13636418" y="1549105"/>
            <a:ext cx="0" cy="938074"/>
          </a:xfrm>
          <a:prstGeom prst="line">
            <a:avLst/>
          </a:prstGeom>
          <a:ln w="28575" cap="flat">
            <a:solidFill>
              <a:srgbClr val="E1A126"/>
            </a:solidFill>
            <a:prstDash val="solid"/>
            <a:headEnd type="none" w="sm" len="sm"/>
            <a:tailEnd type="none" w="sm" len="sm"/>
          </a:ln>
        </p:spPr>
      </p:sp>
      <p:grpSp>
        <p:nvGrpSpPr>
          <p:cNvPr id="7" name="Group 7"/>
          <p:cNvGrpSpPr/>
          <p:nvPr/>
        </p:nvGrpSpPr>
        <p:grpSpPr>
          <a:xfrm>
            <a:off x="1208860" y="3684644"/>
            <a:ext cx="4610643" cy="1184910"/>
            <a:chOff x="0" y="0"/>
            <a:chExt cx="6147525" cy="1579880"/>
          </a:xfrm>
        </p:grpSpPr>
        <p:sp>
          <p:nvSpPr>
            <p:cNvPr id="8" name="AutoShape 8"/>
            <p:cNvSpPr/>
            <p:nvPr/>
          </p:nvSpPr>
          <p:spPr>
            <a:xfrm flipV="1">
              <a:off x="1557228" y="203200"/>
              <a:ext cx="0" cy="1250766"/>
            </a:xfrm>
            <a:prstGeom prst="line">
              <a:avLst/>
            </a:prstGeom>
            <a:ln w="38100" cap="flat">
              <a:solidFill>
                <a:srgbClr val="E1A126"/>
              </a:solidFill>
              <a:prstDash val="solid"/>
              <a:headEnd type="none" w="sm" len="sm"/>
              <a:tailEnd type="none" w="sm" len="sm"/>
            </a:ln>
          </p:spPr>
        </p:sp>
        <p:sp>
          <p:nvSpPr>
            <p:cNvPr id="9" name="TextBox 9"/>
            <p:cNvSpPr txBox="1"/>
            <p:nvPr/>
          </p:nvSpPr>
          <p:spPr>
            <a:xfrm>
              <a:off x="1982678" y="-76200"/>
              <a:ext cx="4164846" cy="1656080"/>
            </a:xfrm>
            <a:prstGeom prst="rect">
              <a:avLst/>
            </a:prstGeom>
          </p:spPr>
          <p:txBody>
            <a:bodyPr lIns="0" tIns="0" rIns="0" bIns="0" rtlCol="0" anchor="t">
              <a:spAutoFit/>
            </a:bodyPr>
            <a:lstStyle/>
            <a:p>
              <a:pPr algn="l">
                <a:lnSpc>
                  <a:spcPts val="5040"/>
                </a:lnSpc>
              </a:pPr>
              <a:r>
                <a:rPr lang="en-US" sz="3600" spc="118">
                  <a:solidFill>
                    <a:srgbClr val="FFFFFF"/>
                  </a:solidFill>
                  <a:latin typeface="Helvetica Now"/>
                  <a:ea typeface="Helvetica Now"/>
                  <a:cs typeface="Helvetica Now"/>
                  <a:sym typeface="Helvetica Now"/>
                </a:rPr>
                <a:t>Set clear priorities</a:t>
              </a:r>
            </a:p>
          </p:txBody>
        </p:sp>
        <p:sp>
          <p:nvSpPr>
            <p:cNvPr id="10" name="TextBox 10"/>
            <p:cNvSpPr txBox="1"/>
            <p:nvPr/>
          </p:nvSpPr>
          <p:spPr>
            <a:xfrm>
              <a:off x="0" y="315411"/>
              <a:ext cx="1033999" cy="1138555"/>
            </a:xfrm>
            <a:prstGeom prst="rect">
              <a:avLst/>
            </a:prstGeom>
          </p:spPr>
          <p:txBody>
            <a:bodyPr lIns="0" tIns="0" rIns="0" bIns="0" rtlCol="0" anchor="t">
              <a:spAutoFit/>
            </a:bodyPr>
            <a:lstStyle/>
            <a:p>
              <a:pPr algn="r">
                <a:lnSpc>
                  <a:spcPts val="7140"/>
                </a:lnSpc>
              </a:pPr>
              <a:r>
                <a:rPr lang="en-US" sz="5100" spc="632">
                  <a:solidFill>
                    <a:srgbClr val="FFFFFF"/>
                  </a:solidFill>
                  <a:latin typeface="Bebas Neue"/>
                  <a:ea typeface="Bebas Neue"/>
                  <a:cs typeface="Bebas Neue"/>
                  <a:sym typeface="Bebas Neue"/>
                </a:rPr>
                <a:t>03</a:t>
              </a:r>
            </a:p>
          </p:txBody>
        </p:sp>
      </p:grpSp>
      <p:grpSp>
        <p:nvGrpSpPr>
          <p:cNvPr id="11" name="Group 11"/>
          <p:cNvGrpSpPr/>
          <p:nvPr/>
        </p:nvGrpSpPr>
        <p:grpSpPr>
          <a:xfrm>
            <a:off x="6838678" y="3684644"/>
            <a:ext cx="4610643" cy="1184910"/>
            <a:chOff x="0" y="0"/>
            <a:chExt cx="6147525" cy="1579880"/>
          </a:xfrm>
        </p:grpSpPr>
        <p:sp>
          <p:nvSpPr>
            <p:cNvPr id="12" name="AutoShape 12"/>
            <p:cNvSpPr/>
            <p:nvPr/>
          </p:nvSpPr>
          <p:spPr>
            <a:xfrm flipV="1">
              <a:off x="1557228" y="203200"/>
              <a:ext cx="0" cy="1250766"/>
            </a:xfrm>
            <a:prstGeom prst="line">
              <a:avLst/>
            </a:prstGeom>
            <a:ln w="38100" cap="flat">
              <a:solidFill>
                <a:srgbClr val="E1A126"/>
              </a:solidFill>
              <a:prstDash val="solid"/>
              <a:headEnd type="none" w="sm" len="sm"/>
              <a:tailEnd type="none" w="sm" len="sm"/>
            </a:ln>
          </p:spPr>
        </p:sp>
        <p:sp>
          <p:nvSpPr>
            <p:cNvPr id="13" name="TextBox 13"/>
            <p:cNvSpPr txBox="1"/>
            <p:nvPr/>
          </p:nvSpPr>
          <p:spPr>
            <a:xfrm>
              <a:off x="1982678" y="-76200"/>
              <a:ext cx="4164846" cy="1656080"/>
            </a:xfrm>
            <a:prstGeom prst="rect">
              <a:avLst/>
            </a:prstGeom>
          </p:spPr>
          <p:txBody>
            <a:bodyPr lIns="0" tIns="0" rIns="0" bIns="0" rtlCol="0" anchor="t">
              <a:spAutoFit/>
            </a:bodyPr>
            <a:lstStyle/>
            <a:p>
              <a:pPr algn="l">
                <a:lnSpc>
                  <a:spcPts val="5040"/>
                </a:lnSpc>
              </a:pPr>
              <a:r>
                <a:rPr lang="en-US" sz="3600" spc="118">
                  <a:solidFill>
                    <a:srgbClr val="FFFFFF"/>
                  </a:solidFill>
                  <a:latin typeface="Helvetica Now"/>
                  <a:ea typeface="Helvetica Now"/>
                  <a:cs typeface="Helvetica Now"/>
                  <a:sym typeface="Helvetica Now"/>
                </a:rPr>
                <a:t>Recruit the right people </a:t>
              </a:r>
            </a:p>
          </p:txBody>
        </p:sp>
        <p:sp>
          <p:nvSpPr>
            <p:cNvPr id="14" name="TextBox 14"/>
            <p:cNvSpPr txBox="1"/>
            <p:nvPr/>
          </p:nvSpPr>
          <p:spPr>
            <a:xfrm>
              <a:off x="0" y="315411"/>
              <a:ext cx="1033999" cy="1138555"/>
            </a:xfrm>
            <a:prstGeom prst="rect">
              <a:avLst/>
            </a:prstGeom>
          </p:spPr>
          <p:txBody>
            <a:bodyPr lIns="0" tIns="0" rIns="0" bIns="0" rtlCol="0" anchor="t">
              <a:spAutoFit/>
            </a:bodyPr>
            <a:lstStyle/>
            <a:p>
              <a:pPr algn="r">
                <a:lnSpc>
                  <a:spcPts val="7140"/>
                </a:lnSpc>
              </a:pPr>
              <a:r>
                <a:rPr lang="en-US" sz="5100" spc="632">
                  <a:solidFill>
                    <a:srgbClr val="FFFFFF"/>
                  </a:solidFill>
                  <a:latin typeface="Bebas Neue"/>
                  <a:ea typeface="Bebas Neue"/>
                  <a:cs typeface="Bebas Neue"/>
                  <a:sym typeface="Bebas Neue"/>
                </a:rPr>
                <a:t>04</a:t>
              </a:r>
            </a:p>
          </p:txBody>
        </p:sp>
      </p:grpSp>
      <p:grpSp>
        <p:nvGrpSpPr>
          <p:cNvPr id="15" name="Group 15"/>
          <p:cNvGrpSpPr/>
          <p:nvPr/>
        </p:nvGrpSpPr>
        <p:grpSpPr>
          <a:xfrm>
            <a:off x="12468497" y="3684644"/>
            <a:ext cx="4610643" cy="1184910"/>
            <a:chOff x="0" y="0"/>
            <a:chExt cx="6147525" cy="1579880"/>
          </a:xfrm>
        </p:grpSpPr>
        <p:sp>
          <p:nvSpPr>
            <p:cNvPr id="16" name="AutoShape 16"/>
            <p:cNvSpPr/>
            <p:nvPr/>
          </p:nvSpPr>
          <p:spPr>
            <a:xfrm flipV="1">
              <a:off x="1557228" y="203200"/>
              <a:ext cx="0" cy="1250766"/>
            </a:xfrm>
            <a:prstGeom prst="line">
              <a:avLst/>
            </a:prstGeom>
            <a:ln w="38100" cap="flat">
              <a:solidFill>
                <a:srgbClr val="E1A126"/>
              </a:solidFill>
              <a:prstDash val="solid"/>
              <a:headEnd type="none" w="sm" len="sm"/>
              <a:tailEnd type="none" w="sm" len="sm"/>
            </a:ln>
          </p:spPr>
        </p:sp>
        <p:sp>
          <p:nvSpPr>
            <p:cNvPr id="17" name="TextBox 17"/>
            <p:cNvSpPr txBox="1"/>
            <p:nvPr/>
          </p:nvSpPr>
          <p:spPr>
            <a:xfrm>
              <a:off x="1982678" y="-76200"/>
              <a:ext cx="4164846" cy="1656080"/>
            </a:xfrm>
            <a:prstGeom prst="rect">
              <a:avLst/>
            </a:prstGeom>
          </p:spPr>
          <p:txBody>
            <a:bodyPr lIns="0" tIns="0" rIns="0" bIns="0" rtlCol="0" anchor="t">
              <a:spAutoFit/>
            </a:bodyPr>
            <a:lstStyle/>
            <a:p>
              <a:pPr algn="l">
                <a:lnSpc>
                  <a:spcPts val="5040"/>
                </a:lnSpc>
              </a:pPr>
              <a:r>
                <a:rPr lang="en-US" sz="3600" spc="118">
                  <a:solidFill>
                    <a:srgbClr val="FFFFFF"/>
                  </a:solidFill>
                  <a:latin typeface="Helvetica Now"/>
                  <a:ea typeface="Helvetica Now"/>
                  <a:cs typeface="Helvetica Now"/>
                  <a:sym typeface="Helvetica Now"/>
                </a:rPr>
                <a:t>Stay true to your purpose</a:t>
              </a:r>
            </a:p>
          </p:txBody>
        </p:sp>
        <p:sp>
          <p:nvSpPr>
            <p:cNvPr id="18" name="TextBox 18"/>
            <p:cNvSpPr txBox="1"/>
            <p:nvPr/>
          </p:nvSpPr>
          <p:spPr>
            <a:xfrm>
              <a:off x="0" y="315411"/>
              <a:ext cx="1033999" cy="1138555"/>
            </a:xfrm>
            <a:prstGeom prst="rect">
              <a:avLst/>
            </a:prstGeom>
          </p:spPr>
          <p:txBody>
            <a:bodyPr lIns="0" tIns="0" rIns="0" bIns="0" rtlCol="0" anchor="t">
              <a:spAutoFit/>
            </a:bodyPr>
            <a:lstStyle/>
            <a:p>
              <a:pPr algn="r">
                <a:lnSpc>
                  <a:spcPts val="7140"/>
                </a:lnSpc>
              </a:pPr>
              <a:r>
                <a:rPr lang="en-US" sz="5100" spc="632">
                  <a:solidFill>
                    <a:srgbClr val="FFFFFF"/>
                  </a:solidFill>
                  <a:latin typeface="Bebas Neue"/>
                  <a:ea typeface="Bebas Neue"/>
                  <a:cs typeface="Bebas Neue"/>
                  <a:sym typeface="Bebas Neue"/>
                </a:rPr>
                <a:t>05</a:t>
              </a:r>
            </a:p>
          </p:txBody>
        </p:sp>
      </p:grpSp>
      <p:grpSp>
        <p:nvGrpSpPr>
          <p:cNvPr id="19" name="Group 19"/>
          <p:cNvGrpSpPr/>
          <p:nvPr/>
        </p:nvGrpSpPr>
        <p:grpSpPr>
          <a:xfrm>
            <a:off x="6838678" y="5974454"/>
            <a:ext cx="4610643" cy="1184910"/>
            <a:chOff x="0" y="0"/>
            <a:chExt cx="6147525" cy="1579880"/>
          </a:xfrm>
        </p:grpSpPr>
        <p:sp>
          <p:nvSpPr>
            <p:cNvPr id="20" name="AutoShape 20"/>
            <p:cNvSpPr/>
            <p:nvPr/>
          </p:nvSpPr>
          <p:spPr>
            <a:xfrm flipV="1">
              <a:off x="1557228" y="203200"/>
              <a:ext cx="0" cy="1250766"/>
            </a:xfrm>
            <a:prstGeom prst="line">
              <a:avLst/>
            </a:prstGeom>
            <a:ln w="38100" cap="flat">
              <a:solidFill>
                <a:srgbClr val="E1A126"/>
              </a:solidFill>
              <a:prstDash val="solid"/>
              <a:headEnd type="none" w="sm" len="sm"/>
              <a:tailEnd type="none" w="sm" len="sm"/>
            </a:ln>
          </p:spPr>
        </p:sp>
        <p:sp>
          <p:nvSpPr>
            <p:cNvPr id="21" name="TextBox 21"/>
            <p:cNvSpPr txBox="1"/>
            <p:nvPr/>
          </p:nvSpPr>
          <p:spPr>
            <a:xfrm>
              <a:off x="1982678" y="-76200"/>
              <a:ext cx="4164846" cy="1656080"/>
            </a:xfrm>
            <a:prstGeom prst="rect">
              <a:avLst/>
            </a:prstGeom>
          </p:spPr>
          <p:txBody>
            <a:bodyPr lIns="0" tIns="0" rIns="0" bIns="0" rtlCol="0" anchor="t">
              <a:spAutoFit/>
            </a:bodyPr>
            <a:lstStyle/>
            <a:p>
              <a:pPr algn="l">
                <a:lnSpc>
                  <a:spcPts val="5040"/>
                </a:lnSpc>
              </a:pPr>
              <a:r>
                <a:rPr lang="en-US" sz="3600" spc="118">
                  <a:solidFill>
                    <a:srgbClr val="FFFFFF"/>
                  </a:solidFill>
                  <a:latin typeface="Helvetica Now"/>
                  <a:ea typeface="Helvetica Now"/>
                  <a:cs typeface="Helvetica Now"/>
                  <a:sym typeface="Helvetica Now"/>
                </a:rPr>
                <a:t>Make great decisions</a:t>
              </a:r>
            </a:p>
          </p:txBody>
        </p:sp>
        <p:sp>
          <p:nvSpPr>
            <p:cNvPr id="22" name="TextBox 22"/>
            <p:cNvSpPr txBox="1"/>
            <p:nvPr/>
          </p:nvSpPr>
          <p:spPr>
            <a:xfrm>
              <a:off x="0" y="315411"/>
              <a:ext cx="1033999" cy="1138555"/>
            </a:xfrm>
            <a:prstGeom prst="rect">
              <a:avLst/>
            </a:prstGeom>
          </p:spPr>
          <p:txBody>
            <a:bodyPr lIns="0" tIns="0" rIns="0" bIns="0" rtlCol="0" anchor="t">
              <a:spAutoFit/>
            </a:bodyPr>
            <a:lstStyle/>
            <a:p>
              <a:pPr algn="r">
                <a:lnSpc>
                  <a:spcPts val="7140"/>
                </a:lnSpc>
              </a:pPr>
              <a:r>
                <a:rPr lang="en-US" sz="5100" spc="632">
                  <a:solidFill>
                    <a:srgbClr val="FFFFFF"/>
                  </a:solidFill>
                  <a:latin typeface="Bebas Neue"/>
                  <a:ea typeface="Bebas Neue"/>
                  <a:cs typeface="Bebas Neue"/>
                  <a:sym typeface="Bebas Neue"/>
                </a:rPr>
                <a:t>07</a:t>
              </a:r>
            </a:p>
          </p:txBody>
        </p:sp>
      </p:grpSp>
      <p:sp>
        <p:nvSpPr>
          <p:cNvPr id="23" name="AutoShape 23"/>
          <p:cNvSpPr/>
          <p:nvPr/>
        </p:nvSpPr>
        <p:spPr>
          <a:xfrm flipV="1">
            <a:off x="13636418" y="6126854"/>
            <a:ext cx="0" cy="938074"/>
          </a:xfrm>
          <a:prstGeom prst="line">
            <a:avLst/>
          </a:prstGeom>
          <a:ln w="28575" cap="flat">
            <a:solidFill>
              <a:srgbClr val="E1A126"/>
            </a:solidFill>
            <a:prstDash val="solid"/>
            <a:headEnd type="none" w="sm" len="sm"/>
            <a:tailEnd type="none" w="sm" len="sm"/>
          </a:ln>
        </p:spPr>
      </p:sp>
      <p:sp>
        <p:nvSpPr>
          <p:cNvPr id="24" name="AutoShape 24"/>
          <p:cNvSpPr/>
          <p:nvPr/>
        </p:nvSpPr>
        <p:spPr>
          <a:xfrm flipV="1">
            <a:off x="2376781" y="6126854"/>
            <a:ext cx="0" cy="938074"/>
          </a:xfrm>
          <a:prstGeom prst="line">
            <a:avLst/>
          </a:prstGeom>
          <a:ln w="28575" cap="flat">
            <a:solidFill>
              <a:srgbClr val="E1A126"/>
            </a:solidFill>
            <a:prstDash val="solid"/>
            <a:headEnd type="none" w="sm" len="sm"/>
            <a:tailEnd type="none" w="sm" len="sm"/>
          </a:ln>
        </p:spPr>
      </p:sp>
      <p:grpSp>
        <p:nvGrpSpPr>
          <p:cNvPr id="25" name="Group 25"/>
          <p:cNvGrpSpPr/>
          <p:nvPr/>
        </p:nvGrpSpPr>
        <p:grpSpPr>
          <a:xfrm>
            <a:off x="1208860" y="8262394"/>
            <a:ext cx="4610643" cy="1184910"/>
            <a:chOff x="0" y="0"/>
            <a:chExt cx="6147525" cy="1579880"/>
          </a:xfrm>
        </p:grpSpPr>
        <p:sp>
          <p:nvSpPr>
            <p:cNvPr id="26" name="AutoShape 26"/>
            <p:cNvSpPr/>
            <p:nvPr/>
          </p:nvSpPr>
          <p:spPr>
            <a:xfrm flipV="1">
              <a:off x="1557228" y="203200"/>
              <a:ext cx="0" cy="1250766"/>
            </a:xfrm>
            <a:prstGeom prst="line">
              <a:avLst/>
            </a:prstGeom>
            <a:ln w="38100" cap="flat">
              <a:solidFill>
                <a:srgbClr val="E1A126"/>
              </a:solidFill>
              <a:prstDash val="solid"/>
              <a:headEnd type="none" w="sm" len="sm"/>
              <a:tailEnd type="none" w="sm" len="sm"/>
            </a:ln>
          </p:spPr>
        </p:sp>
        <p:sp>
          <p:nvSpPr>
            <p:cNvPr id="27" name="TextBox 27"/>
            <p:cNvSpPr txBox="1"/>
            <p:nvPr/>
          </p:nvSpPr>
          <p:spPr>
            <a:xfrm>
              <a:off x="1982678" y="-76200"/>
              <a:ext cx="4164846" cy="1656080"/>
            </a:xfrm>
            <a:prstGeom prst="rect">
              <a:avLst/>
            </a:prstGeom>
          </p:spPr>
          <p:txBody>
            <a:bodyPr lIns="0" tIns="0" rIns="0" bIns="0" rtlCol="0" anchor="t">
              <a:spAutoFit/>
            </a:bodyPr>
            <a:lstStyle/>
            <a:p>
              <a:pPr algn="l">
                <a:lnSpc>
                  <a:spcPts val="5040"/>
                </a:lnSpc>
              </a:pPr>
              <a:r>
                <a:rPr lang="en-US" sz="3600" spc="118">
                  <a:solidFill>
                    <a:srgbClr val="FFFFFF"/>
                  </a:solidFill>
                  <a:latin typeface="Helvetica Now"/>
                  <a:ea typeface="Helvetica Now"/>
                  <a:cs typeface="Helvetica Now"/>
                  <a:sym typeface="Helvetica Now"/>
                </a:rPr>
                <a:t>Develop credibility</a:t>
              </a:r>
            </a:p>
          </p:txBody>
        </p:sp>
        <p:sp>
          <p:nvSpPr>
            <p:cNvPr id="28" name="TextBox 28"/>
            <p:cNvSpPr txBox="1"/>
            <p:nvPr/>
          </p:nvSpPr>
          <p:spPr>
            <a:xfrm>
              <a:off x="0" y="315411"/>
              <a:ext cx="1033999" cy="1138555"/>
            </a:xfrm>
            <a:prstGeom prst="rect">
              <a:avLst/>
            </a:prstGeom>
          </p:spPr>
          <p:txBody>
            <a:bodyPr lIns="0" tIns="0" rIns="0" bIns="0" rtlCol="0" anchor="t">
              <a:spAutoFit/>
            </a:bodyPr>
            <a:lstStyle/>
            <a:p>
              <a:pPr algn="r">
                <a:lnSpc>
                  <a:spcPts val="7140"/>
                </a:lnSpc>
              </a:pPr>
              <a:r>
                <a:rPr lang="en-US" sz="5100" spc="632">
                  <a:solidFill>
                    <a:srgbClr val="FFFFFF"/>
                  </a:solidFill>
                  <a:latin typeface="Bebas Neue"/>
                  <a:ea typeface="Bebas Neue"/>
                  <a:cs typeface="Bebas Neue"/>
                  <a:sym typeface="Bebas Neue"/>
                </a:rPr>
                <a:t>09</a:t>
              </a:r>
            </a:p>
          </p:txBody>
        </p:sp>
      </p:grpSp>
      <p:grpSp>
        <p:nvGrpSpPr>
          <p:cNvPr id="29" name="Group 29"/>
          <p:cNvGrpSpPr/>
          <p:nvPr/>
        </p:nvGrpSpPr>
        <p:grpSpPr>
          <a:xfrm>
            <a:off x="6838678" y="8262394"/>
            <a:ext cx="4610643" cy="1184910"/>
            <a:chOff x="0" y="0"/>
            <a:chExt cx="6147525" cy="1579880"/>
          </a:xfrm>
        </p:grpSpPr>
        <p:sp>
          <p:nvSpPr>
            <p:cNvPr id="30" name="AutoShape 30"/>
            <p:cNvSpPr/>
            <p:nvPr/>
          </p:nvSpPr>
          <p:spPr>
            <a:xfrm flipV="1">
              <a:off x="1557228" y="203200"/>
              <a:ext cx="0" cy="1250766"/>
            </a:xfrm>
            <a:prstGeom prst="line">
              <a:avLst/>
            </a:prstGeom>
            <a:ln w="38100" cap="flat">
              <a:solidFill>
                <a:srgbClr val="E1A126"/>
              </a:solidFill>
              <a:prstDash val="solid"/>
              <a:headEnd type="none" w="sm" len="sm"/>
              <a:tailEnd type="none" w="sm" len="sm"/>
            </a:ln>
          </p:spPr>
        </p:sp>
        <p:sp>
          <p:nvSpPr>
            <p:cNvPr id="31" name="TextBox 31"/>
            <p:cNvSpPr txBox="1"/>
            <p:nvPr/>
          </p:nvSpPr>
          <p:spPr>
            <a:xfrm>
              <a:off x="1982678" y="-76200"/>
              <a:ext cx="4164846" cy="1656080"/>
            </a:xfrm>
            <a:prstGeom prst="rect">
              <a:avLst/>
            </a:prstGeom>
          </p:spPr>
          <p:txBody>
            <a:bodyPr lIns="0" tIns="0" rIns="0" bIns="0" rtlCol="0" anchor="t">
              <a:spAutoFit/>
            </a:bodyPr>
            <a:lstStyle/>
            <a:p>
              <a:pPr algn="l">
                <a:lnSpc>
                  <a:spcPts val="5040"/>
                </a:lnSpc>
              </a:pPr>
              <a:r>
                <a:rPr lang="en-US" sz="3600" spc="118">
                  <a:solidFill>
                    <a:srgbClr val="FFFFFF"/>
                  </a:solidFill>
                  <a:latin typeface="Helvetica Now"/>
                  <a:ea typeface="Helvetica Now"/>
                  <a:cs typeface="Helvetica Now"/>
                  <a:sym typeface="Helvetica Now"/>
                </a:rPr>
                <a:t>Know when to quit</a:t>
              </a:r>
            </a:p>
          </p:txBody>
        </p:sp>
        <p:sp>
          <p:nvSpPr>
            <p:cNvPr id="32" name="TextBox 32"/>
            <p:cNvSpPr txBox="1"/>
            <p:nvPr/>
          </p:nvSpPr>
          <p:spPr>
            <a:xfrm>
              <a:off x="0" y="315411"/>
              <a:ext cx="1033999" cy="1138555"/>
            </a:xfrm>
            <a:prstGeom prst="rect">
              <a:avLst/>
            </a:prstGeom>
          </p:spPr>
          <p:txBody>
            <a:bodyPr lIns="0" tIns="0" rIns="0" bIns="0" rtlCol="0" anchor="t">
              <a:spAutoFit/>
            </a:bodyPr>
            <a:lstStyle/>
            <a:p>
              <a:pPr algn="r">
                <a:lnSpc>
                  <a:spcPts val="7140"/>
                </a:lnSpc>
              </a:pPr>
              <a:r>
                <a:rPr lang="en-US" sz="5100" spc="632">
                  <a:solidFill>
                    <a:srgbClr val="FFFFFF"/>
                  </a:solidFill>
                  <a:latin typeface="Bebas Neue"/>
                  <a:ea typeface="Bebas Neue"/>
                  <a:cs typeface="Bebas Neue"/>
                  <a:sym typeface="Bebas Neue"/>
                </a:rPr>
                <a:t>10</a:t>
              </a:r>
            </a:p>
          </p:txBody>
        </p:sp>
      </p:grpSp>
      <p:sp>
        <p:nvSpPr>
          <p:cNvPr id="33" name="TextBox 33"/>
          <p:cNvSpPr txBox="1"/>
          <p:nvPr/>
        </p:nvSpPr>
        <p:spPr>
          <a:xfrm>
            <a:off x="1208860" y="1271092"/>
            <a:ext cx="4814476" cy="1375577"/>
          </a:xfrm>
          <a:prstGeom prst="rect">
            <a:avLst/>
          </a:prstGeom>
        </p:spPr>
        <p:txBody>
          <a:bodyPr lIns="0" tIns="0" rIns="0" bIns="0" rtlCol="0" anchor="t">
            <a:spAutoFit/>
          </a:bodyPr>
          <a:lstStyle/>
          <a:p>
            <a:pPr algn="l">
              <a:lnSpc>
                <a:spcPts val="5498"/>
              </a:lnSpc>
            </a:pPr>
            <a:r>
              <a:rPr lang="en-US" sz="4296" b="1" spc="459">
                <a:solidFill>
                  <a:srgbClr val="E1A126"/>
                </a:solidFill>
                <a:latin typeface="Helvetica Now Heavy"/>
                <a:ea typeface="Helvetica Now Heavy"/>
                <a:cs typeface="Helvetica Now Heavy"/>
                <a:sym typeface="Helvetica Now Heavy"/>
              </a:rPr>
              <a:t>CORE VALUES</a:t>
            </a:r>
          </a:p>
          <a:p>
            <a:pPr algn="l">
              <a:lnSpc>
                <a:spcPts val="5498"/>
              </a:lnSpc>
            </a:pPr>
            <a:r>
              <a:rPr lang="en-US" sz="4296" b="1" spc="459">
                <a:solidFill>
                  <a:srgbClr val="E1A126"/>
                </a:solidFill>
                <a:latin typeface="Helvetica Now Heavy"/>
                <a:ea typeface="Helvetica Now Heavy"/>
                <a:cs typeface="Helvetica Now Heavy"/>
                <a:sym typeface="Helvetica Now Heavy"/>
              </a:rPr>
              <a:t>HELP YOU TO:</a:t>
            </a:r>
          </a:p>
        </p:txBody>
      </p:sp>
      <p:sp>
        <p:nvSpPr>
          <p:cNvPr id="34" name="TextBox 34"/>
          <p:cNvSpPr txBox="1"/>
          <p:nvPr/>
        </p:nvSpPr>
        <p:spPr>
          <a:xfrm>
            <a:off x="13955506" y="1320505"/>
            <a:ext cx="3123635" cy="1261110"/>
          </a:xfrm>
          <a:prstGeom prst="rect">
            <a:avLst/>
          </a:prstGeom>
        </p:spPr>
        <p:txBody>
          <a:bodyPr lIns="0" tIns="0" rIns="0" bIns="0" rtlCol="0" anchor="t">
            <a:spAutoFit/>
          </a:bodyPr>
          <a:lstStyle/>
          <a:p>
            <a:pPr algn="l">
              <a:lnSpc>
                <a:spcPts val="5040"/>
              </a:lnSpc>
            </a:pPr>
            <a:r>
              <a:rPr lang="en-US" sz="3600" spc="118">
                <a:solidFill>
                  <a:srgbClr val="FFFFFF"/>
                </a:solidFill>
                <a:latin typeface="Helvetica Now"/>
                <a:ea typeface="Helvetica Now"/>
                <a:cs typeface="Helvetica Now"/>
                <a:sym typeface="Helvetica Now"/>
              </a:rPr>
              <a:t>Stay</a:t>
            </a:r>
          </a:p>
          <a:p>
            <a:pPr algn="l">
              <a:lnSpc>
                <a:spcPts val="5040"/>
              </a:lnSpc>
            </a:pPr>
            <a:r>
              <a:rPr lang="en-US" sz="3600" spc="118">
                <a:solidFill>
                  <a:srgbClr val="FFFFFF"/>
                </a:solidFill>
                <a:latin typeface="Helvetica Now"/>
                <a:ea typeface="Helvetica Now"/>
                <a:cs typeface="Helvetica Now"/>
                <a:sym typeface="Helvetica Now"/>
              </a:rPr>
              <a:t>focused</a:t>
            </a:r>
          </a:p>
        </p:txBody>
      </p:sp>
      <p:sp>
        <p:nvSpPr>
          <p:cNvPr id="35" name="TextBox 35"/>
          <p:cNvSpPr txBox="1"/>
          <p:nvPr/>
        </p:nvSpPr>
        <p:spPr>
          <a:xfrm>
            <a:off x="12468497" y="1607069"/>
            <a:ext cx="775500" cy="880110"/>
          </a:xfrm>
          <a:prstGeom prst="rect">
            <a:avLst/>
          </a:prstGeom>
        </p:spPr>
        <p:txBody>
          <a:bodyPr lIns="0" tIns="0" rIns="0" bIns="0" rtlCol="0" anchor="t">
            <a:spAutoFit/>
          </a:bodyPr>
          <a:lstStyle/>
          <a:p>
            <a:pPr algn="r">
              <a:lnSpc>
                <a:spcPts val="7140"/>
              </a:lnSpc>
            </a:pPr>
            <a:r>
              <a:rPr lang="en-US" sz="5100" spc="632">
                <a:solidFill>
                  <a:srgbClr val="FFFFFF"/>
                </a:solidFill>
                <a:latin typeface="Bebas Neue"/>
                <a:ea typeface="Bebas Neue"/>
                <a:cs typeface="Bebas Neue"/>
                <a:sym typeface="Bebas Neue"/>
              </a:rPr>
              <a:t>02</a:t>
            </a:r>
          </a:p>
        </p:txBody>
      </p:sp>
      <p:sp>
        <p:nvSpPr>
          <p:cNvPr id="36" name="TextBox 36"/>
          <p:cNvSpPr txBox="1"/>
          <p:nvPr/>
        </p:nvSpPr>
        <p:spPr>
          <a:xfrm>
            <a:off x="13955506" y="5898254"/>
            <a:ext cx="3123635" cy="1261110"/>
          </a:xfrm>
          <a:prstGeom prst="rect">
            <a:avLst/>
          </a:prstGeom>
        </p:spPr>
        <p:txBody>
          <a:bodyPr lIns="0" tIns="0" rIns="0" bIns="0" rtlCol="0" anchor="t">
            <a:spAutoFit/>
          </a:bodyPr>
          <a:lstStyle/>
          <a:p>
            <a:pPr algn="l">
              <a:lnSpc>
                <a:spcPts val="5040"/>
              </a:lnSpc>
            </a:pPr>
            <a:r>
              <a:rPr lang="en-US" sz="3600" spc="118">
                <a:solidFill>
                  <a:srgbClr val="FFFFFF"/>
                </a:solidFill>
                <a:latin typeface="Helvetica Now"/>
                <a:ea typeface="Helvetica Now"/>
                <a:cs typeface="Helvetica Now"/>
                <a:sym typeface="Helvetica Now"/>
              </a:rPr>
              <a:t>Build healthy partnerships</a:t>
            </a:r>
          </a:p>
        </p:txBody>
      </p:sp>
      <p:sp>
        <p:nvSpPr>
          <p:cNvPr id="37" name="TextBox 37"/>
          <p:cNvSpPr txBox="1"/>
          <p:nvPr/>
        </p:nvSpPr>
        <p:spPr>
          <a:xfrm>
            <a:off x="12468497" y="6184819"/>
            <a:ext cx="775500" cy="880110"/>
          </a:xfrm>
          <a:prstGeom prst="rect">
            <a:avLst/>
          </a:prstGeom>
        </p:spPr>
        <p:txBody>
          <a:bodyPr lIns="0" tIns="0" rIns="0" bIns="0" rtlCol="0" anchor="t">
            <a:spAutoFit/>
          </a:bodyPr>
          <a:lstStyle/>
          <a:p>
            <a:pPr algn="r">
              <a:lnSpc>
                <a:spcPts val="7140"/>
              </a:lnSpc>
            </a:pPr>
            <a:r>
              <a:rPr lang="en-US" sz="5100" spc="632">
                <a:solidFill>
                  <a:srgbClr val="FFFFFF"/>
                </a:solidFill>
                <a:latin typeface="Bebas Neue"/>
                <a:ea typeface="Bebas Neue"/>
                <a:cs typeface="Bebas Neue"/>
                <a:sym typeface="Bebas Neue"/>
              </a:rPr>
              <a:t>08</a:t>
            </a:r>
          </a:p>
        </p:txBody>
      </p:sp>
      <p:sp>
        <p:nvSpPr>
          <p:cNvPr id="38" name="TextBox 38"/>
          <p:cNvSpPr txBox="1"/>
          <p:nvPr/>
        </p:nvSpPr>
        <p:spPr>
          <a:xfrm>
            <a:off x="2695869" y="5898254"/>
            <a:ext cx="3123635" cy="1261110"/>
          </a:xfrm>
          <a:prstGeom prst="rect">
            <a:avLst/>
          </a:prstGeom>
        </p:spPr>
        <p:txBody>
          <a:bodyPr lIns="0" tIns="0" rIns="0" bIns="0" rtlCol="0" anchor="t">
            <a:spAutoFit/>
          </a:bodyPr>
          <a:lstStyle/>
          <a:p>
            <a:pPr algn="l">
              <a:lnSpc>
                <a:spcPts val="5040"/>
              </a:lnSpc>
            </a:pPr>
            <a:r>
              <a:rPr lang="en-US" sz="3600" spc="118">
                <a:solidFill>
                  <a:srgbClr val="FFFFFF"/>
                </a:solidFill>
                <a:latin typeface="Helvetica Now"/>
                <a:ea typeface="Helvetica Now"/>
                <a:cs typeface="Helvetica Now"/>
                <a:sym typeface="Helvetica Now"/>
              </a:rPr>
              <a:t>Ask great questions</a:t>
            </a:r>
          </a:p>
        </p:txBody>
      </p:sp>
      <p:sp>
        <p:nvSpPr>
          <p:cNvPr id="39" name="TextBox 39"/>
          <p:cNvSpPr txBox="1"/>
          <p:nvPr/>
        </p:nvSpPr>
        <p:spPr>
          <a:xfrm>
            <a:off x="1208860" y="6184819"/>
            <a:ext cx="775500" cy="880110"/>
          </a:xfrm>
          <a:prstGeom prst="rect">
            <a:avLst/>
          </a:prstGeom>
        </p:spPr>
        <p:txBody>
          <a:bodyPr lIns="0" tIns="0" rIns="0" bIns="0" rtlCol="0" anchor="t">
            <a:spAutoFit/>
          </a:bodyPr>
          <a:lstStyle/>
          <a:p>
            <a:pPr algn="r">
              <a:lnSpc>
                <a:spcPts val="7140"/>
              </a:lnSpc>
            </a:pPr>
            <a:r>
              <a:rPr lang="en-US" sz="5100" spc="632">
                <a:solidFill>
                  <a:srgbClr val="FFFFFF"/>
                </a:solidFill>
                <a:latin typeface="Bebas Neue"/>
                <a:ea typeface="Bebas Neue"/>
                <a:cs typeface="Bebas Neue"/>
                <a:sym typeface="Bebas Neue"/>
              </a:rPr>
              <a:t>06</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816</Words>
  <Application>Microsoft Office PowerPoint</Application>
  <PresentationFormat>Custom</PresentationFormat>
  <Paragraphs>110</Paragraphs>
  <Slides>20</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20</vt:i4>
      </vt:variant>
    </vt:vector>
  </HeadingPairs>
  <TitlesOfParts>
    <vt:vector size="31" baseType="lpstr">
      <vt:lpstr>Helvetica Bold</vt:lpstr>
      <vt:lpstr>Helvetica Now</vt:lpstr>
      <vt:lpstr>Calibri</vt:lpstr>
      <vt:lpstr>Helvetica</vt:lpstr>
      <vt:lpstr>ObelixPro</vt:lpstr>
      <vt:lpstr>Montserrat</vt:lpstr>
      <vt:lpstr>Arial</vt:lpstr>
      <vt:lpstr>Helvetica Now Heavy</vt:lpstr>
      <vt:lpstr>Bebas Neue</vt:lpstr>
      <vt:lpstr>Lost in south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Culture Slides</dc:title>
  <cp:lastModifiedBy>Cameron Springthorpe</cp:lastModifiedBy>
  <cp:revision>3</cp:revision>
  <dcterms:created xsi:type="dcterms:W3CDTF">2006-08-16T00:00:00Z</dcterms:created>
  <dcterms:modified xsi:type="dcterms:W3CDTF">2025-04-19T09:56:28Z</dcterms:modified>
  <dc:identifier>DAGkFeamECo</dc:identifier>
</cp:coreProperties>
</file>